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71" r:id="rId1"/>
    <p:sldMasterId id="2147484007" r:id="rId2"/>
  </p:sldMasterIdLst>
  <p:notesMasterIdLst>
    <p:notesMasterId r:id="rId4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9" r:id="rId18"/>
    <p:sldId id="280" r:id="rId19"/>
    <p:sldId id="273" r:id="rId20"/>
    <p:sldId id="274" r:id="rId21"/>
    <p:sldId id="275" r:id="rId22"/>
    <p:sldId id="276" r:id="rId23"/>
    <p:sldId id="278" r:id="rId24"/>
    <p:sldId id="281" r:id="rId25"/>
    <p:sldId id="284" r:id="rId26"/>
    <p:sldId id="282" r:id="rId27"/>
    <p:sldId id="285" r:id="rId28"/>
    <p:sldId id="286" r:id="rId29"/>
    <p:sldId id="287" r:id="rId30"/>
    <p:sldId id="288" r:id="rId31"/>
    <p:sldId id="290" r:id="rId32"/>
    <p:sldId id="291" r:id="rId33"/>
    <p:sldId id="292" r:id="rId34"/>
    <p:sldId id="293" r:id="rId35"/>
    <p:sldId id="294" r:id="rId36"/>
    <p:sldId id="295" r:id="rId37"/>
    <p:sldId id="296" r:id="rId38"/>
    <p:sldId id="283" r:id="rId39"/>
  </p:sldIdLst>
  <p:sldSz cx="18288000" cy="10287000"/>
  <p:notesSz cx="6858000" cy="9144000"/>
  <p:embeddedFontLst>
    <p:embeddedFont>
      <p:font typeface="Arimo" panose="020B0604020202020204" charset="0"/>
      <p:regular r:id="rId41"/>
    </p:embeddedFon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Helveticish" panose="020B0604020202020204" charset="0"/>
      <p:regular r:id="rId48"/>
    </p:embeddedFont>
    <p:embeddedFont>
      <p:font typeface="Open Sans Light" panose="020B0306030504020204" pitchFamily="34" charset="0"/>
      <p:regular r:id="rId49"/>
      <p:italic r:id="rId50"/>
    </p:embeddedFont>
    <p:embeddedFont>
      <p:font typeface="Open Sans Light Bold" panose="020B0604020202020204" charset="0"/>
      <p:regular r:id="rId51"/>
    </p:embeddedFont>
    <p:embeddedFont>
      <p:font typeface="Open Sans Light Italics" panose="020B0604020202020204" charset="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48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22" autoAdjust="0"/>
  </p:normalViewPr>
  <p:slideViewPr>
    <p:cSldViewPr>
      <p:cViewPr varScale="1">
        <p:scale>
          <a:sx n="58" d="100"/>
          <a:sy n="58" d="100"/>
        </p:scale>
        <p:origin x="149"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507F1E-935C-4C71-8A75-A8EB6A2C7783}" type="datetimeFigureOut">
              <a:rPr lang="en-GB" smtClean="0"/>
              <a:t>29/11/2021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3F357-6E69-42DC-A6E0-73A1EC11E2B9}" type="slidenum">
              <a:rPr lang="en-GB" smtClean="0"/>
              <a:t>‹#›</a:t>
            </a:fld>
            <a:endParaRPr lang="en-GB"/>
          </a:p>
        </p:txBody>
      </p:sp>
    </p:spTree>
    <p:extLst>
      <p:ext uri="{BB962C8B-B14F-4D97-AF65-F5344CB8AC3E}">
        <p14:creationId xmlns:p14="http://schemas.microsoft.com/office/powerpoint/2010/main" val="1755186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D0AFCF-035F-44D7-A598-3B17142E29A2}" type="slidenum">
              <a:rPr lang="en-GB" smtClean="0"/>
              <a:t>35</a:t>
            </a:fld>
            <a:endParaRPr lang="en-GB"/>
          </a:p>
        </p:txBody>
      </p:sp>
    </p:spTree>
    <p:extLst>
      <p:ext uri="{BB962C8B-B14F-4D97-AF65-F5344CB8AC3E}">
        <p14:creationId xmlns:p14="http://schemas.microsoft.com/office/powerpoint/2010/main" val="2714879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A45138-9DC9-4C7C-B214-11A97F781856}" type="datetime1">
              <a:rPr lang="en-US" smtClean="0"/>
              <a:t>11/29/2021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05056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C11167-8BF3-4FD2-8DB4-EA4D37652C41}" type="datetime1">
              <a:rPr lang="en-US" smtClean="0"/>
              <a:t>11/29/2021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42929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675696-EDD2-4389-BD64-5DBFB11D7944}" type="datetime1">
              <a:rPr lang="en-US" smtClean="0"/>
              <a:t>11/29/2021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170749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26202E-94DF-42E1-833A-8ACA6EA9F1A6}" type="datetime1">
              <a:rPr lang="en-US" smtClean="0"/>
              <a:t>11/29/2021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29587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FF7FEC-DF87-46ED-8A19-1B627CF5E761}" type="datetime1">
              <a:rPr lang="en-US" smtClean="0"/>
              <a:t>11/29/2021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05928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AC09F4-13A9-4D3B-9A41-7C816DE19BE4}" type="datetime1">
              <a:rPr lang="en-US" smtClean="0"/>
              <a:t>11/29/2021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7779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D224F3-0EC8-40D7-9767-78232262FC95}" type="datetime1">
              <a:rPr lang="en-US" smtClean="0"/>
              <a:t>11/29/2021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6532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743DE0-ED6E-48F0-9567-0E7C3F176648}" type="datetime1">
              <a:rPr lang="en-US" smtClean="0"/>
              <a:t>11/29/2021</a:t>
            </a:fld>
            <a:endParaRPr lang="en-US"/>
          </a:p>
        </p:txBody>
      </p:sp>
      <p:sp>
        <p:nvSpPr>
          <p:cNvPr id="8" name="Footer Placeholder 7"/>
          <p:cNvSpPr>
            <a:spLocks noGrp="1"/>
          </p:cNvSpPr>
          <p:nvPr>
            <p:ph type="ftr" sz="quarter" idx="11"/>
          </p:nvPr>
        </p:nvSpPr>
        <p:spPr/>
        <p:txBody>
          <a:bodyPr/>
          <a:lstStyle/>
          <a:p>
            <a:r>
              <a:rPr lang="en-US"/>
              <a:t>mmmmmmmmmm</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714481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6BC7A1-9B0E-4777-9CF4-4789E92EA9D3}" type="datetime1">
              <a:rPr lang="en-US" smtClean="0"/>
              <a:t>11/29/2021</a:t>
            </a:fld>
            <a:endParaRPr lang="en-US"/>
          </a:p>
        </p:txBody>
      </p:sp>
      <p:sp>
        <p:nvSpPr>
          <p:cNvPr id="4" name="Footer Placeholder 3"/>
          <p:cNvSpPr>
            <a:spLocks noGrp="1"/>
          </p:cNvSpPr>
          <p:nvPr>
            <p:ph type="ftr" sz="quarter" idx="11"/>
          </p:nvPr>
        </p:nvSpPr>
        <p:spPr/>
        <p:txBody>
          <a:bodyPr/>
          <a:lstStyle/>
          <a:p>
            <a:r>
              <a:rPr lang="en-US"/>
              <a:t>mmmmmmmmmm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282588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2950F-4AB4-4808-8195-A7237158009E}" type="datetime1">
              <a:rPr lang="en-US" smtClean="0"/>
              <a:t>11/29/2021</a:t>
            </a:fld>
            <a:endParaRPr lang="en-US"/>
          </a:p>
        </p:txBody>
      </p:sp>
      <p:sp>
        <p:nvSpPr>
          <p:cNvPr id="3" name="Footer Placeholder 2"/>
          <p:cNvSpPr>
            <a:spLocks noGrp="1"/>
          </p:cNvSpPr>
          <p:nvPr>
            <p:ph type="ftr" sz="quarter" idx="11"/>
          </p:nvPr>
        </p:nvSpPr>
        <p:spPr/>
        <p:txBody>
          <a:bodyPr/>
          <a:lstStyle/>
          <a:p>
            <a:r>
              <a:rPr lang="en-US"/>
              <a:t>mmmmmmmmmm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35987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2461F86B-7226-4F8C-A17A-8EC9490BE95C}" type="datetime1">
              <a:rPr lang="en-US" smtClean="0"/>
              <a:t>11/29/2021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70418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236BB9-7857-4966-BB49-4732421E3D36}" type="datetime1">
              <a:rPr lang="en-US" smtClean="0"/>
              <a:t>11/29/2021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554173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2F96D362-F1FA-466A-A198-BEA5563D338B}" type="datetime1">
              <a:rPr lang="en-US" smtClean="0"/>
              <a:t>11/29/2021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64787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D82159-870F-4BAE-B642-5CF27909EF70}" type="datetime1">
              <a:rPr lang="en-US" smtClean="0"/>
              <a:t>11/29/2021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849485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538FAB-D24F-4BCB-BEE1-06CAB71994F0}" type="datetime1">
              <a:rPr lang="en-US" smtClean="0"/>
              <a:t>11/29/2021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27558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37C509-6B7F-4477-BA28-7AB9B263A91B}" type="datetime1">
              <a:rPr lang="en-US" smtClean="0"/>
              <a:t>11/29/2021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23738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AE456B-66A3-4134-AF35-E520F4F4289C}" type="datetime1">
              <a:rPr lang="en-US" smtClean="0"/>
              <a:t>11/29/2021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54351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2490F0-1C4C-4E60-986B-46D7B543DDDD}" type="datetime1">
              <a:rPr lang="en-US" smtClean="0"/>
              <a:t>11/29/2021</a:t>
            </a:fld>
            <a:endParaRPr lang="en-US"/>
          </a:p>
        </p:txBody>
      </p:sp>
      <p:sp>
        <p:nvSpPr>
          <p:cNvPr id="8" name="Footer Placeholder 7"/>
          <p:cNvSpPr>
            <a:spLocks noGrp="1"/>
          </p:cNvSpPr>
          <p:nvPr>
            <p:ph type="ftr" sz="quarter" idx="11"/>
          </p:nvPr>
        </p:nvSpPr>
        <p:spPr/>
        <p:txBody>
          <a:bodyPr/>
          <a:lstStyle/>
          <a:p>
            <a:r>
              <a:rPr lang="en-US"/>
              <a:t>mmmmmmmmmm</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16930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E47AF5-F10B-4ED6-A5E8-E0F9C879F35D}" type="datetime1">
              <a:rPr lang="en-US" smtClean="0"/>
              <a:t>11/29/2021</a:t>
            </a:fld>
            <a:endParaRPr lang="en-US"/>
          </a:p>
        </p:txBody>
      </p:sp>
      <p:sp>
        <p:nvSpPr>
          <p:cNvPr id="4" name="Footer Placeholder 3"/>
          <p:cNvSpPr>
            <a:spLocks noGrp="1"/>
          </p:cNvSpPr>
          <p:nvPr>
            <p:ph type="ftr" sz="quarter" idx="11"/>
          </p:nvPr>
        </p:nvSpPr>
        <p:spPr/>
        <p:txBody>
          <a:bodyPr/>
          <a:lstStyle/>
          <a:p>
            <a:r>
              <a:rPr lang="en-US"/>
              <a:t>mmmmmmmmmm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2793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10EB86-F25B-4EF2-948D-3E0ED620FF09}" type="datetime1">
              <a:rPr lang="en-US" smtClean="0"/>
              <a:t>11/29/2021</a:t>
            </a:fld>
            <a:endParaRPr lang="en-US"/>
          </a:p>
        </p:txBody>
      </p:sp>
      <p:sp>
        <p:nvSpPr>
          <p:cNvPr id="3" name="Footer Placeholder 2"/>
          <p:cNvSpPr>
            <a:spLocks noGrp="1"/>
          </p:cNvSpPr>
          <p:nvPr>
            <p:ph type="ftr" sz="quarter" idx="11"/>
          </p:nvPr>
        </p:nvSpPr>
        <p:spPr/>
        <p:txBody>
          <a:bodyPr/>
          <a:lstStyle/>
          <a:p>
            <a:r>
              <a:rPr lang="en-US"/>
              <a:t>mmmmmmmmmm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46014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CF77B546-FB8D-4AAE-B395-08EEDBC49456}" type="datetime1">
              <a:rPr lang="en-US" smtClean="0"/>
              <a:t>11/29/2021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40256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3AE3BA41-5E9D-4697-BA4F-2639144C809B}" type="datetime1">
              <a:rPr lang="en-US" smtClean="0"/>
              <a:t>11/29/2021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78731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D04844D9-4527-4987-B141-E9156F22EEBF}" type="datetime1">
              <a:rPr lang="en-US" smtClean="0"/>
              <a:t>11/29/2021</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mmmmmmmmmm</a:t>
            </a: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852361494"/>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D1A80427-E541-4F43-9665-D8FA20753C5D}" type="datetime1">
              <a:rPr lang="en-US" smtClean="0"/>
              <a:t>11/29/2021</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mmmmmmmmmm</a:t>
            </a: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24548059"/>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Lst>
  <p:hf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18.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hyperlink" Target="https://activemq.apache.org/protocols" TargetMode="External"/><Relationship Id="rId5" Type="http://schemas.openxmlformats.org/officeDocument/2006/relationships/hyperlink" Target="https://www.slideshare.net/dejanb/advanced-messaging-with-apache-activemq" TargetMode="External"/><Relationship Id="rId4" Type="http://schemas.openxmlformats.org/officeDocument/2006/relationships/hyperlink" Target="https://github.com/ontiyonke/book-1/blob/master/%5BJAVA%5D%5BActiveMQ%20in%20Action%5D.pdf"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zone.com/articles/temp-store-and-memory-percent" TargetMode="Externa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hyperlink" Target="https://stackoverflow.com/questions/7786086/difference-between-pending-messages-and-enqueue-counter-in-active-mq" TargetMode="External"/><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ibm.com/docs/en/ibm-mq/8.0?topic=application-acknowledgment-modes-jms-sessions" TargetMode="Externa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hyperlink" Target="https://www.enterpriseintegrationpatterns.com/RequestReplyJmsExample.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activemq.apache.org/how-does-activemq-compare-to-artemis" TargetMode="Externa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9942E"/>
        </a:solidFill>
        <a:effectLst/>
      </p:bgPr>
    </p:bg>
    <p:spTree>
      <p:nvGrpSpPr>
        <p:cNvPr id="1" name=""/>
        <p:cNvGrpSpPr/>
        <p:nvPr/>
      </p:nvGrpSpPr>
      <p:grpSpPr>
        <a:xfrm>
          <a:off x="0" y="0"/>
          <a:ext cx="0" cy="0"/>
          <a:chOff x="0" y="0"/>
          <a:chExt cx="0" cy="0"/>
        </a:xfrm>
      </p:grpSpPr>
      <p:grpSp>
        <p:nvGrpSpPr>
          <p:cNvPr id="2" name="Group 2"/>
          <p:cNvGrpSpPr/>
          <p:nvPr/>
        </p:nvGrpSpPr>
        <p:grpSpPr>
          <a:xfrm>
            <a:off x="999254" y="1028700"/>
            <a:ext cx="16289492" cy="8229600"/>
            <a:chOff x="0" y="0"/>
            <a:chExt cx="5510273" cy="2783840"/>
          </a:xfrm>
        </p:grpSpPr>
        <p:sp>
          <p:nvSpPr>
            <p:cNvPr id="3" name="Freeform 3"/>
            <p:cNvSpPr/>
            <p:nvPr/>
          </p:nvSpPr>
          <p:spPr>
            <a:xfrm>
              <a:off x="0" y="0"/>
              <a:ext cx="5510273" cy="2783840"/>
            </a:xfrm>
            <a:custGeom>
              <a:avLst/>
              <a:gdLst/>
              <a:ahLst/>
              <a:cxnLst/>
              <a:rect l="l" t="t" r="r" b="b"/>
              <a:pathLst>
                <a:path w="5510273" h="2783840">
                  <a:moveTo>
                    <a:pt x="0" y="0"/>
                  </a:moveTo>
                  <a:lnTo>
                    <a:pt x="5510273" y="0"/>
                  </a:lnTo>
                  <a:lnTo>
                    <a:pt x="5510273" y="2783840"/>
                  </a:lnTo>
                  <a:lnTo>
                    <a:pt x="0" y="2783840"/>
                  </a:lnTo>
                  <a:close/>
                </a:path>
              </a:pathLst>
            </a:custGeom>
            <a:solidFill>
              <a:srgbClr val="FFFFFF"/>
            </a:solidFill>
          </p:spPr>
        </p:sp>
      </p:grpSp>
      <p:pic>
        <p:nvPicPr>
          <p:cNvPr id="4" name="Picture 4"/>
          <p:cNvPicPr>
            <a:picLocks noChangeAspect="1"/>
          </p:cNvPicPr>
          <p:nvPr/>
        </p:nvPicPr>
        <p:blipFill>
          <a:blip r:embed="rId2"/>
          <a:srcRect b="5647"/>
          <a:stretch>
            <a:fillRect/>
          </a:stretch>
        </p:blipFill>
        <p:spPr>
          <a:xfrm>
            <a:off x="2489446" y="1398814"/>
            <a:ext cx="13457222" cy="5475651"/>
          </a:xfrm>
          <a:prstGeom prst="rect">
            <a:avLst/>
          </a:prstGeom>
        </p:spPr>
      </p:pic>
      <p:sp>
        <p:nvSpPr>
          <p:cNvPr id="5" name="TextBox 5"/>
          <p:cNvSpPr txBox="1"/>
          <p:nvPr/>
        </p:nvSpPr>
        <p:spPr>
          <a:xfrm>
            <a:off x="6007189" y="6874465"/>
            <a:ext cx="6273622" cy="582295"/>
          </a:xfrm>
          <a:prstGeom prst="rect">
            <a:avLst/>
          </a:prstGeom>
        </p:spPr>
        <p:txBody>
          <a:bodyPr lIns="0" tIns="0" rIns="0" bIns="0" rtlCol="0" anchor="t">
            <a:spAutoFit/>
          </a:bodyPr>
          <a:lstStyle/>
          <a:p>
            <a:pPr algn="ctr">
              <a:lnSpc>
                <a:spcPts val="4759"/>
              </a:lnSpc>
            </a:pPr>
            <a:r>
              <a:rPr lang="en-US" sz="3399" dirty="0">
                <a:solidFill>
                  <a:srgbClr val="000000"/>
                </a:solidFill>
                <a:latin typeface="Open Sans Light"/>
              </a:rPr>
              <a:t>Karla Červar         </a:t>
            </a:r>
            <a:r>
              <a:rPr lang="en-US" sz="3399" dirty="0" err="1">
                <a:solidFill>
                  <a:srgbClr val="000000"/>
                </a:solidFill>
                <a:latin typeface="Open Sans Light"/>
              </a:rPr>
              <a:t>Fotis</a:t>
            </a:r>
            <a:r>
              <a:rPr lang="en-US" sz="3399" dirty="0">
                <a:solidFill>
                  <a:srgbClr val="000000"/>
                </a:solidFill>
                <a:latin typeface="Open Sans Light"/>
              </a:rPr>
              <a:t> </a:t>
            </a:r>
            <a:r>
              <a:rPr lang="en-US" sz="3399" dirty="0" err="1">
                <a:solidFill>
                  <a:srgbClr val="000000"/>
                </a:solidFill>
                <a:latin typeface="Open Sans Light"/>
              </a:rPr>
              <a:t>Alatas</a:t>
            </a:r>
            <a:endParaRPr lang="en-US" sz="3399" dirty="0">
              <a:solidFill>
                <a:srgbClr val="000000"/>
              </a:solidFill>
              <a:latin typeface="Open Sans Light"/>
            </a:endParaRPr>
          </a:p>
        </p:txBody>
      </p:sp>
      <p:sp>
        <p:nvSpPr>
          <p:cNvPr id="6" name="TextBox 6"/>
          <p:cNvSpPr txBox="1"/>
          <p:nvPr/>
        </p:nvSpPr>
        <p:spPr>
          <a:xfrm>
            <a:off x="7010400" y="7943510"/>
            <a:ext cx="4415314" cy="808989"/>
          </a:xfrm>
          <a:prstGeom prst="rect">
            <a:avLst/>
          </a:prstGeom>
        </p:spPr>
        <p:txBody>
          <a:bodyPr lIns="0" tIns="0" rIns="0" bIns="0" rtlCol="0" anchor="t">
            <a:spAutoFit/>
          </a:bodyPr>
          <a:lstStyle/>
          <a:p>
            <a:pPr algn="ctr">
              <a:lnSpc>
                <a:spcPts val="3360"/>
              </a:lnSpc>
            </a:pPr>
            <a:r>
              <a:rPr lang="en-US" sz="2400" dirty="0">
                <a:solidFill>
                  <a:srgbClr val="000000"/>
                </a:solidFill>
                <a:latin typeface="Open Sans Light"/>
              </a:rPr>
              <a:t>21.09.2021.</a:t>
            </a:r>
          </a:p>
          <a:p>
            <a:pPr algn="ctr">
              <a:lnSpc>
                <a:spcPts val="3220"/>
              </a:lnSpc>
            </a:pPr>
            <a:r>
              <a:rPr lang="en-US" sz="2300" dirty="0">
                <a:solidFill>
                  <a:srgbClr val="000000"/>
                </a:solidFill>
                <a:latin typeface="Open Sans Light Italics"/>
              </a:rPr>
              <a:t>Fontys university of applied sciences</a:t>
            </a:r>
          </a:p>
        </p:txBody>
      </p:sp>
      <p:sp>
        <p:nvSpPr>
          <p:cNvPr id="7" name="Slide Number Placeholder 6">
            <a:extLst>
              <a:ext uri="{FF2B5EF4-FFF2-40B4-BE49-F238E27FC236}">
                <a16:creationId xmlns:a16="http://schemas.microsoft.com/office/drawing/2014/main" id="{84B7BA6F-FDAE-4EEF-94DA-A363BFF2BD9C}"/>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775" y="8195195"/>
            <a:ext cx="1801850" cy="1801850"/>
          </a:xfrm>
          <a:prstGeom prst="rect">
            <a:avLst/>
          </a:prstGeom>
        </p:spPr>
      </p:pic>
      <p:pic>
        <p:nvPicPr>
          <p:cNvPr id="4" name="Picture 4"/>
          <p:cNvPicPr>
            <a:picLocks noChangeAspect="1"/>
          </p:cNvPicPr>
          <p:nvPr/>
        </p:nvPicPr>
        <p:blipFill>
          <a:blip r:embed="rId3"/>
          <a:srcRect t="4131" b="15429"/>
          <a:stretch>
            <a:fillRect/>
          </a:stretch>
        </p:blipFill>
        <p:spPr>
          <a:xfrm>
            <a:off x="12818491" y="1595877"/>
            <a:ext cx="4687269" cy="6005733"/>
          </a:xfrm>
          <a:prstGeom prst="rect">
            <a:avLst/>
          </a:prstGeom>
        </p:spPr>
      </p:pic>
      <p:sp>
        <p:nvSpPr>
          <p:cNvPr id="5" name="TextBox 5"/>
          <p:cNvSpPr txBox="1"/>
          <p:nvPr/>
        </p:nvSpPr>
        <p:spPr>
          <a:xfrm>
            <a:off x="-2297501" y="519430"/>
            <a:ext cx="9646317" cy="904240"/>
          </a:xfrm>
          <a:prstGeom prst="rect">
            <a:avLst/>
          </a:prstGeom>
        </p:spPr>
        <p:txBody>
          <a:bodyPr lIns="0" tIns="0" rIns="0" bIns="0" rtlCol="0" anchor="t">
            <a:spAutoFit/>
          </a:bodyPr>
          <a:lstStyle/>
          <a:p>
            <a:pPr algn="ctr">
              <a:lnSpc>
                <a:spcPts val="7279"/>
              </a:lnSpc>
            </a:pPr>
            <a:r>
              <a:rPr lang="en-US" sz="5199">
                <a:solidFill>
                  <a:srgbClr val="C72954"/>
                </a:solidFill>
                <a:latin typeface="Helveticish"/>
              </a:rPr>
              <a:t>JMS message</a:t>
            </a:r>
          </a:p>
        </p:txBody>
      </p:sp>
      <p:sp>
        <p:nvSpPr>
          <p:cNvPr id="6" name="TextBox 6"/>
          <p:cNvSpPr txBox="1"/>
          <p:nvPr/>
        </p:nvSpPr>
        <p:spPr>
          <a:xfrm>
            <a:off x="423575" y="1356995"/>
            <a:ext cx="11052108" cy="582295"/>
          </a:xfrm>
          <a:prstGeom prst="rect">
            <a:avLst/>
          </a:prstGeom>
        </p:spPr>
        <p:txBody>
          <a:bodyPr lIns="0" tIns="0" rIns="0" bIns="0" rtlCol="0" anchor="t">
            <a:spAutoFit/>
          </a:bodyPr>
          <a:lstStyle/>
          <a:p>
            <a:pPr algn="ctr">
              <a:lnSpc>
                <a:spcPts val="4759"/>
              </a:lnSpc>
            </a:pPr>
            <a:r>
              <a:rPr lang="en-US" sz="3399" dirty="0">
                <a:solidFill>
                  <a:srgbClr val="000000"/>
                </a:solidFill>
                <a:latin typeface="+mj-lt"/>
              </a:rPr>
              <a:t>-every concept is built around </a:t>
            </a:r>
            <a:r>
              <a:rPr lang="en-US" sz="3399" dirty="0" err="1">
                <a:solidFill>
                  <a:srgbClr val="000000"/>
                </a:solidFill>
                <a:latin typeface="+mj-lt"/>
              </a:rPr>
              <a:t>handlling</a:t>
            </a:r>
            <a:r>
              <a:rPr lang="en-US" sz="3399" dirty="0">
                <a:solidFill>
                  <a:srgbClr val="000000"/>
                </a:solidFill>
                <a:latin typeface="+mj-lt"/>
              </a:rPr>
              <a:t> a JMS message</a:t>
            </a:r>
          </a:p>
        </p:txBody>
      </p:sp>
      <p:sp>
        <p:nvSpPr>
          <p:cNvPr id="7" name="TextBox 7"/>
          <p:cNvSpPr txBox="1"/>
          <p:nvPr/>
        </p:nvSpPr>
        <p:spPr>
          <a:xfrm>
            <a:off x="423575" y="2217966"/>
            <a:ext cx="1682829" cy="582295"/>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Bold"/>
              </a:rPr>
              <a:t>Header </a:t>
            </a:r>
          </a:p>
        </p:txBody>
      </p:sp>
      <p:sp>
        <p:nvSpPr>
          <p:cNvPr id="8" name="TextBox 8"/>
          <p:cNvSpPr txBox="1"/>
          <p:nvPr/>
        </p:nvSpPr>
        <p:spPr>
          <a:xfrm>
            <a:off x="423575" y="2340918"/>
            <a:ext cx="12608808" cy="2656689"/>
          </a:xfrm>
          <a:prstGeom prst="rect">
            <a:avLst/>
          </a:prstGeom>
        </p:spPr>
        <p:txBody>
          <a:bodyPr lIns="0" tIns="0" rIns="0" bIns="0" rtlCol="0" anchor="t">
            <a:spAutoFit/>
          </a:bodyPr>
          <a:lstStyle/>
          <a:p>
            <a:pPr>
              <a:lnSpc>
                <a:spcPts val="4157"/>
              </a:lnSpc>
            </a:pPr>
            <a:endParaRPr dirty="0">
              <a:latin typeface="+mj-lt"/>
            </a:endParaRPr>
          </a:p>
          <a:p>
            <a:pPr>
              <a:lnSpc>
                <a:spcPts val="4157"/>
              </a:lnSpc>
            </a:pPr>
            <a:r>
              <a:rPr lang="en-US" sz="2969" dirty="0" err="1">
                <a:solidFill>
                  <a:srgbClr val="000000"/>
                </a:solidFill>
                <a:latin typeface="+mj-lt"/>
              </a:rPr>
              <a:t>JMSDelieveryMode</a:t>
            </a:r>
            <a:r>
              <a:rPr lang="en-US" sz="2969" dirty="0">
                <a:solidFill>
                  <a:srgbClr val="000000"/>
                </a:solidFill>
                <a:latin typeface="+mj-lt"/>
              </a:rPr>
              <a:t>: </a:t>
            </a:r>
            <a:r>
              <a:rPr lang="en-US" sz="2969" dirty="0" err="1">
                <a:solidFill>
                  <a:srgbClr val="000000"/>
                </a:solidFill>
                <a:latin typeface="+mj-lt"/>
              </a:rPr>
              <a:t>persistend</a:t>
            </a:r>
            <a:r>
              <a:rPr lang="en-US" sz="2969" dirty="0">
                <a:solidFill>
                  <a:srgbClr val="000000"/>
                </a:solidFill>
                <a:latin typeface="+mj-lt"/>
              </a:rPr>
              <a:t>(Default) and </a:t>
            </a:r>
            <a:r>
              <a:rPr lang="en-US" sz="2969" dirty="0" err="1">
                <a:solidFill>
                  <a:srgbClr val="000000"/>
                </a:solidFill>
                <a:latin typeface="+mj-lt"/>
              </a:rPr>
              <a:t>nonpersistend</a:t>
            </a:r>
            <a:endParaRPr lang="en-US" sz="2969" dirty="0">
              <a:solidFill>
                <a:srgbClr val="000000"/>
              </a:solidFill>
              <a:latin typeface="+mj-lt"/>
            </a:endParaRPr>
          </a:p>
          <a:p>
            <a:pPr>
              <a:lnSpc>
                <a:spcPts val="4157"/>
              </a:lnSpc>
            </a:pPr>
            <a:r>
              <a:rPr lang="en-US" sz="2969" dirty="0" err="1">
                <a:solidFill>
                  <a:srgbClr val="000000"/>
                </a:solidFill>
                <a:latin typeface="+mj-lt"/>
              </a:rPr>
              <a:t>JMSExpiration</a:t>
            </a:r>
            <a:r>
              <a:rPr lang="en-US" sz="2969" dirty="0">
                <a:solidFill>
                  <a:srgbClr val="000000"/>
                </a:solidFill>
                <a:latin typeface="+mj-lt"/>
              </a:rPr>
              <a:t>: does not </a:t>
            </a:r>
            <a:r>
              <a:rPr lang="en-US" sz="2969" dirty="0" err="1">
                <a:solidFill>
                  <a:srgbClr val="000000"/>
                </a:solidFill>
                <a:latin typeface="+mj-lt"/>
              </a:rPr>
              <a:t>deliever</a:t>
            </a:r>
            <a:r>
              <a:rPr lang="en-US" sz="2969" dirty="0">
                <a:solidFill>
                  <a:srgbClr val="000000"/>
                </a:solidFill>
                <a:latin typeface="+mj-lt"/>
              </a:rPr>
              <a:t> message if expired</a:t>
            </a:r>
          </a:p>
          <a:p>
            <a:pPr>
              <a:lnSpc>
                <a:spcPts val="4157"/>
              </a:lnSpc>
            </a:pPr>
            <a:r>
              <a:rPr lang="en-US" sz="2969" dirty="0" err="1">
                <a:solidFill>
                  <a:srgbClr val="000000"/>
                </a:solidFill>
                <a:latin typeface="+mj-lt"/>
              </a:rPr>
              <a:t>JMSPriority</a:t>
            </a:r>
            <a:r>
              <a:rPr lang="en-US" sz="2969" dirty="0">
                <a:solidFill>
                  <a:srgbClr val="000000"/>
                </a:solidFill>
                <a:latin typeface="+mj-lt"/>
              </a:rPr>
              <a:t>: 0 (lowest) - 9 (highest)</a:t>
            </a:r>
          </a:p>
          <a:p>
            <a:pPr>
              <a:lnSpc>
                <a:spcPts val="4157"/>
              </a:lnSpc>
            </a:pPr>
            <a:endParaRPr lang="en-US" sz="2969" dirty="0">
              <a:solidFill>
                <a:srgbClr val="000000"/>
              </a:solidFill>
              <a:latin typeface="Open Sans Light"/>
            </a:endParaRPr>
          </a:p>
        </p:txBody>
      </p:sp>
      <p:sp>
        <p:nvSpPr>
          <p:cNvPr id="9" name="TextBox 9"/>
          <p:cNvSpPr txBox="1"/>
          <p:nvPr/>
        </p:nvSpPr>
        <p:spPr>
          <a:xfrm>
            <a:off x="423575" y="4721444"/>
            <a:ext cx="12074652" cy="2530693"/>
          </a:xfrm>
          <a:prstGeom prst="rect">
            <a:avLst/>
          </a:prstGeom>
        </p:spPr>
        <p:txBody>
          <a:bodyPr lIns="0" tIns="0" rIns="0" bIns="0" rtlCol="0" anchor="t">
            <a:spAutoFit/>
          </a:bodyPr>
          <a:lstStyle/>
          <a:p>
            <a:pPr>
              <a:lnSpc>
                <a:spcPts val="3981"/>
              </a:lnSpc>
            </a:pPr>
            <a:r>
              <a:rPr lang="en-US" sz="2843" dirty="0">
                <a:solidFill>
                  <a:srgbClr val="000000"/>
                </a:solidFill>
                <a:latin typeface="Open Sans Light Bold"/>
              </a:rPr>
              <a:t>Optional</a:t>
            </a:r>
            <a:r>
              <a:rPr lang="en-US" sz="2843" dirty="0">
                <a:solidFill>
                  <a:srgbClr val="000000"/>
                </a:solidFill>
                <a:latin typeface="Open Sans Light"/>
              </a:rPr>
              <a:t>:</a:t>
            </a:r>
            <a:endParaRPr lang="en-US" sz="2843" dirty="0">
              <a:solidFill>
                <a:srgbClr val="000000"/>
              </a:solidFill>
              <a:latin typeface="+mj-lt"/>
            </a:endParaRPr>
          </a:p>
          <a:p>
            <a:pPr>
              <a:lnSpc>
                <a:spcPts val="3981"/>
              </a:lnSpc>
            </a:pPr>
            <a:r>
              <a:rPr lang="en-US" sz="2843" dirty="0" err="1">
                <a:solidFill>
                  <a:srgbClr val="000000"/>
                </a:solidFill>
                <a:latin typeface="+mj-lt"/>
              </a:rPr>
              <a:t>JMSCorrelationID</a:t>
            </a:r>
            <a:r>
              <a:rPr lang="en-US" sz="2843" dirty="0">
                <a:solidFill>
                  <a:srgbClr val="000000"/>
                </a:solidFill>
                <a:latin typeface="+mj-lt"/>
              </a:rPr>
              <a:t>: relation to previous message</a:t>
            </a:r>
          </a:p>
          <a:p>
            <a:pPr>
              <a:lnSpc>
                <a:spcPts val="3981"/>
              </a:lnSpc>
            </a:pPr>
            <a:r>
              <a:rPr lang="en-US" sz="2843" dirty="0" err="1">
                <a:solidFill>
                  <a:srgbClr val="000000"/>
                </a:solidFill>
                <a:latin typeface="+mj-lt"/>
              </a:rPr>
              <a:t>JMSReplyTo</a:t>
            </a:r>
            <a:r>
              <a:rPr lang="en-US" sz="2843" dirty="0">
                <a:solidFill>
                  <a:srgbClr val="000000"/>
                </a:solidFill>
                <a:latin typeface="+mj-lt"/>
              </a:rPr>
              <a:t>: specify where a reply must be sent</a:t>
            </a:r>
          </a:p>
          <a:p>
            <a:pPr>
              <a:lnSpc>
                <a:spcPts val="3981"/>
              </a:lnSpc>
            </a:pPr>
            <a:r>
              <a:rPr lang="en-US" sz="2843" dirty="0" err="1">
                <a:solidFill>
                  <a:srgbClr val="000000"/>
                </a:solidFill>
                <a:latin typeface="+mj-lt"/>
              </a:rPr>
              <a:t>JMSType</a:t>
            </a:r>
            <a:r>
              <a:rPr lang="en-US" sz="2843" dirty="0">
                <a:solidFill>
                  <a:srgbClr val="000000"/>
                </a:solidFill>
                <a:latin typeface="+mj-lt"/>
              </a:rPr>
              <a:t>: used to identify the message type, not the payload type</a:t>
            </a:r>
          </a:p>
          <a:p>
            <a:pPr>
              <a:lnSpc>
                <a:spcPts val="3981"/>
              </a:lnSpc>
            </a:pPr>
            <a:endParaRPr lang="en-US" sz="2843" dirty="0">
              <a:solidFill>
                <a:srgbClr val="000000"/>
              </a:solidFill>
              <a:latin typeface="Open Sans Light"/>
            </a:endParaRPr>
          </a:p>
        </p:txBody>
      </p:sp>
      <p:sp>
        <p:nvSpPr>
          <p:cNvPr id="10" name="TextBox 10"/>
          <p:cNvSpPr txBox="1"/>
          <p:nvPr/>
        </p:nvSpPr>
        <p:spPr>
          <a:xfrm>
            <a:off x="2106405" y="7544461"/>
            <a:ext cx="16527117" cy="1657120"/>
          </a:xfrm>
          <a:prstGeom prst="rect">
            <a:avLst/>
          </a:prstGeom>
        </p:spPr>
        <p:txBody>
          <a:bodyPr lIns="0" tIns="0" rIns="0" bIns="0" rtlCol="0" anchor="t">
            <a:spAutoFit/>
          </a:bodyPr>
          <a:lstStyle/>
          <a:p>
            <a:pPr>
              <a:lnSpc>
                <a:spcPts val="4358"/>
              </a:lnSpc>
            </a:pPr>
            <a:r>
              <a:rPr lang="en-US" sz="3113" dirty="0">
                <a:solidFill>
                  <a:srgbClr val="000000"/>
                </a:solidFill>
                <a:latin typeface="Open Sans Light Bold"/>
              </a:rPr>
              <a:t>Additional headers - Properties:</a:t>
            </a:r>
          </a:p>
          <a:p>
            <a:pPr>
              <a:lnSpc>
                <a:spcPts val="4358"/>
              </a:lnSpc>
            </a:pPr>
            <a:r>
              <a:rPr lang="en-US" sz="3113" dirty="0">
                <a:solidFill>
                  <a:srgbClr val="000000"/>
                </a:solidFill>
                <a:latin typeface="+mj-lt"/>
              </a:rPr>
              <a:t>possibility to define any additional property using any Java type</a:t>
            </a:r>
          </a:p>
          <a:p>
            <a:pPr>
              <a:lnSpc>
                <a:spcPts val="4358"/>
              </a:lnSpc>
            </a:pPr>
            <a:r>
              <a:rPr lang="en-US" sz="3113" dirty="0">
                <a:solidFill>
                  <a:srgbClr val="000000"/>
                </a:solidFill>
                <a:latin typeface="+mj-lt"/>
              </a:rPr>
              <a:t>types of properties: custom properties, JMS defined properties, and provider-specific properties</a:t>
            </a:r>
          </a:p>
        </p:txBody>
      </p:sp>
      <p:sp>
        <p:nvSpPr>
          <p:cNvPr id="11" name="Slide Number Placeholder 10">
            <a:extLst>
              <a:ext uri="{FF2B5EF4-FFF2-40B4-BE49-F238E27FC236}">
                <a16:creationId xmlns:a16="http://schemas.microsoft.com/office/drawing/2014/main" id="{4674347B-76E9-46C3-AF69-0E999F73105C}"/>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6322" y="1560604"/>
            <a:ext cx="14775240" cy="1182582"/>
          </a:xfrm>
          <a:prstGeom prst="rect">
            <a:avLst/>
          </a:prstGeom>
        </p:spPr>
        <p:txBody>
          <a:bodyPr lIns="0" tIns="0" rIns="0" bIns="0" rtlCol="0" anchor="t">
            <a:spAutoFit/>
          </a:bodyPr>
          <a:lstStyle/>
          <a:p>
            <a:pPr algn="ctr">
              <a:lnSpc>
                <a:spcPts val="4759"/>
              </a:lnSpc>
            </a:pPr>
            <a:r>
              <a:rPr lang="en-US" sz="3399" dirty="0">
                <a:solidFill>
                  <a:srgbClr val="000000"/>
                </a:solidFill>
                <a:latin typeface="+mj-lt"/>
              </a:rPr>
              <a:t>JMS message selectors to tell the JMS provider that it only wants to receive messages containing a particular value in a particular property.</a:t>
            </a:r>
          </a:p>
        </p:txBody>
      </p:sp>
      <p:sp>
        <p:nvSpPr>
          <p:cNvPr id="3" name="TextBox 3"/>
          <p:cNvSpPr txBox="1"/>
          <p:nvPr/>
        </p:nvSpPr>
        <p:spPr>
          <a:xfrm>
            <a:off x="197069" y="397412"/>
            <a:ext cx="6140090" cy="905087"/>
          </a:xfrm>
          <a:prstGeom prst="rect">
            <a:avLst/>
          </a:prstGeom>
        </p:spPr>
        <p:txBody>
          <a:bodyPr lIns="0" tIns="0" rIns="0" bIns="0" rtlCol="0" anchor="t">
            <a:spAutoFit/>
          </a:bodyPr>
          <a:lstStyle/>
          <a:p>
            <a:pPr marL="0" lvl="0" indent="0" algn="ctr">
              <a:lnSpc>
                <a:spcPts val="7279"/>
              </a:lnSpc>
              <a:spcBef>
                <a:spcPct val="0"/>
              </a:spcBef>
            </a:pPr>
            <a:r>
              <a:rPr lang="en-US" sz="5199" u="none" dirty="0">
                <a:solidFill>
                  <a:srgbClr val="C72954"/>
                </a:solidFill>
                <a:latin typeface="Helveticish"/>
              </a:rPr>
              <a:t>Message selectors</a:t>
            </a:r>
          </a:p>
        </p:txBody>
      </p:sp>
      <p:sp>
        <p:nvSpPr>
          <p:cNvPr id="4" name="TextBox 4"/>
          <p:cNvSpPr txBox="1"/>
          <p:nvPr/>
        </p:nvSpPr>
        <p:spPr>
          <a:xfrm>
            <a:off x="197069" y="4661867"/>
            <a:ext cx="17259300" cy="2370777"/>
          </a:xfrm>
          <a:prstGeom prst="rect">
            <a:avLst/>
          </a:prstGeom>
        </p:spPr>
        <p:txBody>
          <a:bodyPr lIns="0" tIns="0" rIns="0" bIns="0" rtlCol="0" anchor="t">
            <a:spAutoFit/>
          </a:bodyPr>
          <a:lstStyle/>
          <a:p>
            <a:pPr algn="ctr">
              <a:lnSpc>
                <a:spcPts val="4676"/>
              </a:lnSpc>
            </a:pPr>
            <a:r>
              <a:rPr lang="en-US" sz="3340" dirty="0">
                <a:solidFill>
                  <a:srgbClr val="000000"/>
                </a:solidFill>
                <a:latin typeface="+mj-lt"/>
              </a:rPr>
              <a:t>String selector = "SYMBOL IN ('AAPL', 'CSCO') AND PRICE &gt; " + </a:t>
            </a:r>
            <a:r>
              <a:rPr lang="en-US" sz="3340" dirty="0" err="1">
                <a:solidFill>
                  <a:srgbClr val="000000"/>
                </a:solidFill>
                <a:latin typeface="+mj-lt"/>
              </a:rPr>
              <a:t>getPreviousPrice</a:t>
            </a:r>
            <a:r>
              <a:rPr lang="en-US" sz="3340" dirty="0">
                <a:solidFill>
                  <a:srgbClr val="000000"/>
                </a:solidFill>
                <a:latin typeface="+mj-lt"/>
              </a:rPr>
              <a:t>() + " AND PE_RATIO &lt; " + </a:t>
            </a:r>
            <a:r>
              <a:rPr lang="en-US" sz="3340" dirty="0" err="1">
                <a:solidFill>
                  <a:srgbClr val="000000"/>
                </a:solidFill>
                <a:latin typeface="+mj-lt"/>
              </a:rPr>
              <a:t>getCurrentAcceptedPriceToEarningsRatioThreshold</a:t>
            </a:r>
            <a:r>
              <a:rPr lang="en-US" sz="3340" dirty="0">
                <a:solidFill>
                  <a:srgbClr val="000000"/>
                </a:solidFill>
                <a:latin typeface="+mj-lt"/>
              </a:rPr>
              <a:t>(); </a:t>
            </a:r>
          </a:p>
          <a:p>
            <a:pPr algn="ctr">
              <a:lnSpc>
                <a:spcPts val="4676"/>
              </a:lnSpc>
            </a:pPr>
            <a:endParaRPr lang="en-US" sz="3340" dirty="0">
              <a:solidFill>
                <a:srgbClr val="000000"/>
              </a:solidFill>
              <a:latin typeface="Open Sans Light"/>
            </a:endParaRPr>
          </a:p>
          <a:p>
            <a:pPr algn="ctr">
              <a:lnSpc>
                <a:spcPts val="4676"/>
              </a:lnSpc>
            </a:pPr>
            <a:r>
              <a:rPr lang="en-US" sz="3340" dirty="0" err="1">
                <a:solidFill>
                  <a:srgbClr val="000000"/>
                </a:solidFill>
                <a:latin typeface="+mj-lt"/>
              </a:rPr>
              <a:t>MessageConsumer</a:t>
            </a:r>
            <a:r>
              <a:rPr lang="en-US" sz="3340" dirty="0">
                <a:solidFill>
                  <a:srgbClr val="000000"/>
                </a:solidFill>
                <a:latin typeface="+mj-lt"/>
              </a:rPr>
              <a:t> consumer = </a:t>
            </a:r>
            <a:r>
              <a:rPr lang="en-US" sz="3340" dirty="0" err="1">
                <a:solidFill>
                  <a:srgbClr val="000000"/>
                </a:solidFill>
                <a:latin typeface="+mj-lt"/>
              </a:rPr>
              <a:t>session.createConsumer</a:t>
            </a:r>
            <a:r>
              <a:rPr lang="en-US" sz="3340" dirty="0">
                <a:solidFill>
                  <a:srgbClr val="000000"/>
                </a:solidFill>
                <a:latin typeface="+mj-lt"/>
              </a:rPr>
              <a:t>(destination, selector)</a:t>
            </a:r>
          </a:p>
        </p:txBody>
      </p:sp>
      <p:sp>
        <p:nvSpPr>
          <p:cNvPr id="5" name="TextBox 5"/>
          <p:cNvSpPr txBox="1"/>
          <p:nvPr/>
        </p:nvSpPr>
        <p:spPr>
          <a:xfrm>
            <a:off x="331153" y="3753164"/>
            <a:ext cx="6140090" cy="719243"/>
          </a:xfrm>
          <a:prstGeom prst="rect">
            <a:avLst/>
          </a:prstGeom>
        </p:spPr>
        <p:txBody>
          <a:bodyPr lIns="0" tIns="0" rIns="0" bIns="0" rtlCol="0" anchor="t">
            <a:spAutoFit/>
          </a:bodyPr>
          <a:lstStyle/>
          <a:p>
            <a:pPr marL="0" lvl="0" indent="0">
              <a:lnSpc>
                <a:spcPts val="5740"/>
              </a:lnSpc>
              <a:spcBef>
                <a:spcPct val="0"/>
              </a:spcBef>
            </a:pPr>
            <a:r>
              <a:rPr lang="en-US" sz="4100" dirty="0">
                <a:solidFill>
                  <a:srgbClr val="79942E"/>
                </a:solidFill>
                <a:latin typeface="Helveticish"/>
              </a:rPr>
              <a:t>Example:</a:t>
            </a:r>
          </a:p>
        </p:txBody>
      </p:sp>
      <p:pic>
        <p:nvPicPr>
          <p:cNvPr id="8" name="Picture 2">
            <a:extLst>
              <a:ext uri="{FF2B5EF4-FFF2-40B4-BE49-F238E27FC236}">
                <a16:creationId xmlns:a16="http://schemas.microsoft.com/office/drawing/2014/main" id="{53ABC50E-8F36-4FE5-B180-00F8296F5605}"/>
              </a:ext>
            </a:extLst>
          </p:cNvPr>
          <p:cNvPicPr>
            <a:picLocks noChangeAspect="1"/>
          </p:cNvPicPr>
          <p:nvPr/>
        </p:nvPicPr>
        <p:blipFill>
          <a:blip r:embed="rId2"/>
          <a:srcRect/>
          <a:stretch>
            <a:fillRect/>
          </a:stretch>
        </p:blipFill>
        <p:spPr>
          <a:xfrm>
            <a:off x="331153" y="8087738"/>
            <a:ext cx="1801850" cy="1801850"/>
          </a:xfrm>
          <a:prstGeom prst="rect">
            <a:avLst/>
          </a:prstGeom>
        </p:spPr>
      </p:pic>
      <p:sp>
        <p:nvSpPr>
          <p:cNvPr id="6" name="Slide Number Placeholder 5">
            <a:extLst>
              <a:ext uri="{FF2B5EF4-FFF2-40B4-BE49-F238E27FC236}">
                <a16:creationId xmlns:a16="http://schemas.microsoft.com/office/drawing/2014/main" id="{61126FE0-C58F-44D6-A1DB-432911F12646}"/>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7937" y="324063"/>
            <a:ext cx="5175911" cy="905087"/>
          </a:xfrm>
          <a:prstGeom prst="rect">
            <a:avLst/>
          </a:prstGeom>
        </p:spPr>
        <p:txBody>
          <a:bodyPr lIns="0" tIns="0" rIns="0" bIns="0" rtlCol="0" anchor="t">
            <a:spAutoFit/>
          </a:bodyPr>
          <a:lstStyle/>
          <a:p>
            <a:pPr marL="0" lvl="0" indent="0" algn="ctr">
              <a:lnSpc>
                <a:spcPts val="7279"/>
              </a:lnSpc>
              <a:spcBef>
                <a:spcPct val="0"/>
              </a:spcBef>
            </a:pPr>
            <a:r>
              <a:rPr lang="en-US" sz="5199" u="none" dirty="0">
                <a:solidFill>
                  <a:srgbClr val="C72954"/>
                </a:solidFill>
                <a:latin typeface="Helveticish"/>
              </a:rPr>
              <a:t>Message payload</a:t>
            </a:r>
          </a:p>
        </p:txBody>
      </p:sp>
      <p:sp>
        <p:nvSpPr>
          <p:cNvPr id="3" name="TextBox 3"/>
          <p:cNvSpPr txBox="1"/>
          <p:nvPr/>
        </p:nvSpPr>
        <p:spPr>
          <a:xfrm>
            <a:off x="207937" y="2808340"/>
            <a:ext cx="3051016"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Text Message</a:t>
            </a:r>
          </a:p>
          <a:p>
            <a:pPr>
              <a:lnSpc>
                <a:spcPts val="4759"/>
              </a:lnSpc>
            </a:pPr>
            <a:r>
              <a:rPr lang="en-US" sz="3399" b="1" dirty="0">
                <a:solidFill>
                  <a:srgbClr val="000000"/>
                </a:solidFill>
                <a:latin typeface="+mj-lt"/>
              </a:rPr>
              <a:t>Payload</a:t>
            </a:r>
            <a:r>
              <a:rPr lang="en-US" sz="3399" dirty="0">
                <a:solidFill>
                  <a:srgbClr val="000000"/>
                </a:solidFill>
                <a:latin typeface="+mj-lt"/>
              </a:rPr>
              <a:t>: String</a:t>
            </a:r>
          </a:p>
          <a:p>
            <a:pPr>
              <a:lnSpc>
                <a:spcPts val="4759"/>
              </a:lnSpc>
            </a:pPr>
            <a:endParaRPr lang="en-US" sz="3399" dirty="0">
              <a:solidFill>
                <a:srgbClr val="000000"/>
              </a:solidFill>
              <a:latin typeface="Open Sans Light"/>
            </a:endParaRPr>
          </a:p>
        </p:txBody>
      </p:sp>
      <p:sp>
        <p:nvSpPr>
          <p:cNvPr id="4" name="TextBox 4"/>
          <p:cNvSpPr txBox="1"/>
          <p:nvPr/>
        </p:nvSpPr>
        <p:spPr>
          <a:xfrm>
            <a:off x="207937" y="5496311"/>
            <a:ext cx="7980204"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Bytes Message</a:t>
            </a:r>
          </a:p>
          <a:p>
            <a:pPr>
              <a:lnSpc>
                <a:spcPts val="4759"/>
              </a:lnSpc>
            </a:pPr>
            <a:r>
              <a:rPr lang="en-US" sz="3399" b="1" dirty="0">
                <a:solidFill>
                  <a:srgbClr val="000000"/>
                </a:solidFill>
                <a:latin typeface="+mj-lt"/>
              </a:rPr>
              <a:t>Payload</a:t>
            </a:r>
            <a:r>
              <a:rPr lang="en-US" sz="3399" dirty="0">
                <a:solidFill>
                  <a:srgbClr val="000000"/>
                </a:solidFill>
                <a:latin typeface="+mj-lt"/>
              </a:rPr>
              <a:t>: an array of uninterpreted bytes</a:t>
            </a:r>
          </a:p>
          <a:p>
            <a:pPr>
              <a:lnSpc>
                <a:spcPts val="4759"/>
              </a:lnSpc>
            </a:pPr>
            <a:endParaRPr lang="en-US" sz="3399" dirty="0">
              <a:solidFill>
                <a:srgbClr val="000000"/>
              </a:solidFill>
              <a:latin typeface="Open Sans Light"/>
            </a:endParaRPr>
          </a:p>
        </p:txBody>
      </p:sp>
      <p:sp>
        <p:nvSpPr>
          <p:cNvPr id="5" name="TextBox 5"/>
          <p:cNvSpPr txBox="1"/>
          <p:nvPr/>
        </p:nvSpPr>
        <p:spPr>
          <a:xfrm>
            <a:off x="207937" y="1456474"/>
            <a:ext cx="11874272"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Message</a:t>
            </a:r>
          </a:p>
          <a:p>
            <a:pPr>
              <a:lnSpc>
                <a:spcPts val="4759"/>
              </a:lnSpc>
            </a:pPr>
            <a:r>
              <a:rPr lang="en-US" sz="3399" b="1" dirty="0">
                <a:solidFill>
                  <a:srgbClr val="000000"/>
                </a:solidFill>
                <a:latin typeface="+mj-lt"/>
              </a:rPr>
              <a:t>Payload</a:t>
            </a:r>
            <a:r>
              <a:rPr lang="en-US" sz="3399" dirty="0">
                <a:solidFill>
                  <a:srgbClr val="000000"/>
                </a:solidFill>
                <a:latin typeface="+mj-lt"/>
              </a:rPr>
              <a:t>: no payload, only headers and properties</a:t>
            </a:r>
          </a:p>
          <a:p>
            <a:pPr>
              <a:lnSpc>
                <a:spcPts val="4759"/>
              </a:lnSpc>
            </a:pPr>
            <a:endParaRPr lang="en-US" sz="3399" dirty="0">
              <a:solidFill>
                <a:srgbClr val="000000"/>
              </a:solidFill>
              <a:latin typeface="Open Sans Light"/>
            </a:endParaRPr>
          </a:p>
        </p:txBody>
      </p:sp>
      <p:sp>
        <p:nvSpPr>
          <p:cNvPr id="6" name="TextBox 6"/>
          <p:cNvSpPr txBox="1"/>
          <p:nvPr/>
        </p:nvSpPr>
        <p:spPr>
          <a:xfrm>
            <a:off x="207937" y="4160206"/>
            <a:ext cx="12561012" cy="1805302"/>
          </a:xfrm>
          <a:prstGeom prst="rect">
            <a:avLst/>
          </a:prstGeom>
        </p:spPr>
        <p:txBody>
          <a:bodyPr lIns="0" tIns="0" rIns="0" bIns="0" rtlCol="0" anchor="t">
            <a:spAutoFit/>
          </a:bodyPr>
          <a:lstStyle/>
          <a:p>
            <a:pPr>
              <a:lnSpc>
                <a:spcPts val="4759"/>
              </a:lnSpc>
            </a:pPr>
            <a:r>
              <a:rPr lang="en-US" sz="3399" b="1" dirty="0">
                <a:solidFill>
                  <a:schemeClr val="accent6"/>
                </a:solidFill>
                <a:latin typeface="+mj-lt"/>
              </a:rPr>
              <a:t>Map Message</a:t>
            </a:r>
          </a:p>
          <a:p>
            <a:pPr>
              <a:lnSpc>
                <a:spcPts val="4759"/>
              </a:lnSpc>
            </a:pPr>
            <a:r>
              <a:rPr lang="en-US" sz="3399" b="1" dirty="0">
                <a:solidFill>
                  <a:srgbClr val="000000"/>
                </a:solidFill>
                <a:latin typeface="+mj-lt"/>
              </a:rPr>
              <a:t>Payload</a:t>
            </a:r>
            <a:r>
              <a:rPr lang="en-US" sz="3399" dirty="0">
                <a:solidFill>
                  <a:srgbClr val="000000"/>
                </a:solidFill>
                <a:latin typeface="+mj-lt"/>
              </a:rPr>
              <a:t>: name(string)/value(Java primitive type) pairs</a:t>
            </a:r>
          </a:p>
          <a:p>
            <a:pPr>
              <a:lnSpc>
                <a:spcPts val="4759"/>
              </a:lnSpc>
            </a:pPr>
            <a:endParaRPr lang="en-US" sz="3399" dirty="0">
              <a:solidFill>
                <a:srgbClr val="000000"/>
              </a:solidFill>
              <a:latin typeface="Open Sans Light"/>
            </a:endParaRPr>
          </a:p>
        </p:txBody>
      </p:sp>
      <p:sp>
        <p:nvSpPr>
          <p:cNvPr id="7" name="TextBox 7"/>
          <p:cNvSpPr txBox="1"/>
          <p:nvPr/>
        </p:nvSpPr>
        <p:spPr>
          <a:xfrm>
            <a:off x="207937" y="6901936"/>
            <a:ext cx="17513779"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Stream Message</a:t>
            </a:r>
          </a:p>
          <a:p>
            <a:pPr>
              <a:lnSpc>
                <a:spcPts val="4759"/>
              </a:lnSpc>
            </a:pPr>
            <a:r>
              <a:rPr lang="en-US" sz="3399" b="1" dirty="0">
                <a:solidFill>
                  <a:srgbClr val="000000"/>
                </a:solidFill>
                <a:latin typeface="+mj-lt"/>
              </a:rPr>
              <a:t>Payload</a:t>
            </a:r>
            <a:r>
              <a:rPr lang="en-US" sz="3399" dirty="0">
                <a:solidFill>
                  <a:srgbClr val="000000"/>
                </a:solidFill>
                <a:latin typeface="+mj-lt"/>
              </a:rPr>
              <a:t>: a stream of primitive Java types that’s filled and read sequentially</a:t>
            </a:r>
          </a:p>
          <a:p>
            <a:pPr>
              <a:lnSpc>
                <a:spcPts val="4759"/>
              </a:lnSpc>
            </a:pPr>
            <a:endParaRPr lang="en-US" sz="3399" dirty="0">
              <a:solidFill>
                <a:srgbClr val="000000"/>
              </a:solidFill>
              <a:latin typeface="Open Sans Light"/>
            </a:endParaRPr>
          </a:p>
        </p:txBody>
      </p:sp>
      <p:sp>
        <p:nvSpPr>
          <p:cNvPr id="8" name="TextBox 8"/>
          <p:cNvSpPr txBox="1"/>
          <p:nvPr/>
        </p:nvSpPr>
        <p:spPr>
          <a:xfrm>
            <a:off x="207937" y="8174634"/>
            <a:ext cx="6172200" cy="1805302"/>
          </a:xfrm>
          <a:prstGeom prst="rect">
            <a:avLst/>
          </a:prstGeom>
        </p:spPr>
        <p:txBody>
          <a:bodyPr wrap="square" lIns="0" tIns="0" rIns="0" bIns="0" rtlCol="0" anchor="t">
            <a:spAutoFit/>
          </a:bodyPr>
          <a:lstStyle/>
          <a:p>
            <a:pPr>
              <a:lnSpc>
                <a:spcPts val="4759"/>
              </a:lnSpc>
            </a:pPr>
            <a:r>
              <a:rPr lang="en-US" sz="3399" b="1" dirty="0">
                <a:solidFill>
                  <a:srgbClr val="79942E"/>
                </a:solidFill>
                <a:latin typeface="+mj-lt"/>
              </a:rPr>
              <a:t>Object Message</a:t>
            </a:r>
          </a:p>
          <a:p>
            <a:pPr>
              <a:lnSpc>
                <a:spcPts val="4759"/>
              </a:lnSpc>
            </a:pPr>
            <a:r>
              <a:rPr lang="en-US" sz="3399" b="1" dirty="0">
                <a:solidFill>
                  <a:srgbClr val="000000"/>
                </a:solidFill>
                <a:latin typeface="+mj-lt"/>
              </a:rPr>
              <a:t>Payload</a:t>
            </a:r>
            <a:r>
              <a:rPr lang="en-US" sz="3399" dirty="0">
                <a:solidFill>
                  <a:srgbClr val="000000"/>
                </a:solidFill>
                <a:latin typeface="+mj-lt"/>
              </a:rPr>
              <a:t>: serializable Java object</a:t>
            </a:r>
          </a:p>
          <a:p>
            <a:pPr>
              <a:lnSpc>
                <a:spcPts val="4759"/>
              </a:lnSpc>
            </a:pPr>
            <a:endParaRPr lang="en-US" sz="3399" dirty="0">
              <a:solidFill>
                <a:srgbClr val="000000"/>
              </a:solidFill>
              <a:latin typeface="Open Sans Light"/>
            </a:endParaRPr>
          </a:p>
        </p:txBody>
      </p:sp>
      <p:pic>
        <p:nvPicPr>
          <p:cNvPr id="2050" name="Picture 2" descr="How to detect a sequence of bytes, in a byte array, using client-side  Javascript | by Timothy McCallum | Wasm | Medium">
            <a:extLst>
              <a:ext uri="{FF2B5EF4-FFF2-40B4-BE49-F238E27FC236}">
                <a16:creationId xmlns:a16="http://schemas.microsoft.com/office/drawing/2014/main" id="{D05EB09C-C609-4082-A1E4-41B0984D3F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878"/>
          <a:stretch/>
        </p:blipFill>
        <p:spPr bwMode="auto">
          <a:xfrm>
            <a:off x="13792200" y="4395791"/>
            <a:ext cx="3766451" cy="30861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ull-text-message-ios - Oursky Code Blog">
            <a:extLst>
              <a:ext uri="{FF2B5EF4-FFF2-40B4-BE49-F238E27FC236}">
                <a16:creationId xmlns:a16="http://schemas.microsoft.com/office/drawing/2014/main" id="{C1C19EB1-3C86-4CD9-9437-3AA9E529B9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917"/>
          <a:stretch/>
        </p:blipFill>
        <p:spPr bwMode="auto">
          <a:xfrm>
            <a:off x="11506200" y="776606"/>
            <a:ext cx="3067050" cy="30861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bject and OOP in Java. Before we talk about Object-Oriented… | by Beknazar  | Medium">
            <a:extLst>
              <a:ext uri="{FF2B5EF4-FFF2-40B4-BE49-F238E27FC236}">
                <a16:creationId xmlns:a16="http://schemas.microsoft.com/office/drawing/2014/main" id="{313C32BD-DBEF-4B3D-AB5D-948AF1FBCF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74" t="8569" r="58270" b="86834"/>
          <a:stretch/>
        </p:blipFill>
        <p:spPr bwMode="auto">
          <a:xfrm>
            <a:off x="8763000" y="8825316"/>
            <a:ext cx="6172201" cy="465068"/>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031CCEB6-7056-4564-9A46-414367628DC8}"/>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18481" y="231140"/>
            <a:ext cx="13245207" cy="1404619"/>
          </a:xfrm>
          <a:prstGeom prst="rect">
            <a:avLst/>
          </a:prstGeom>
        </p:spPr>
        <p:txBody>
          <a:bodyPr lIns="0" tIns="0" rIns="0" bIns="0" rtlCol="0" anchor="t">
            <a:spAutoFit/>
          </a:bodyPr>
          <a:lstStyle/>
          <a:p>
            <a:pPr algn="ctr">
              <a:lnSpc>
                <a:spcPts val="11200"/>
              </a:lnSpc>
            </a:pPr>
            <a:r>
              <a:rPr lang="en-US" sz="8000" dirty="0">
                <a:solidFill>
                  <a:srgbClr val="72419A"/>
                </a:solidFill>
                <a:latin typeface="Helveticish"/>
              </a:rPr>
              <a:t>ActiveMQ features:</a:t>
            </a:r>
          </a:p>
        </p:txBody>
      </p:sp>
      <p:sp>
        <p:nvSpPr>
          <p:cNvPr id="3" name="TextBox 3"/>
          <p:cNvSpPr txBox="1"/>
          <p:nvPr/>
        </p:nvSpPr>
        <p:spPr>
          <a:xfrm>
            <a:off x="1028700" y="2149735"/>
            <a:ext cx="7950845" cy="3959610"/>
          </a:xfrm>
          <a:prstGeom prst="rect">
            <a:avLst/>
          </a:prstGeom>
        </p:spPr>
        <p:txBody>
          <a:bodyPr lIns="0" tIns="0" rIns="0" bIns="0" rtlCol="0" anchor="t">
            <a:spAutoFit/>
          </a:bodyPr>
          <a:lstStyle/>
          <a:p>
            <a:pPr marL="798828" lvl="1" indent="-399414">
              <a:lnSpc>
                <a:spcPts val="5179"/>
              </a:lnSpc>
              <a:buFont typeface="Arial"/>
              <a:buChar char="•"/>
            </a:pPr>
            <a:r>
              <a:rPr lang="en-US" sz="3699" dirty="0">
                <a:solidFill>
                  <a:srgbClr val="000000"/>
                </a:solidFill>
                <a:latin typeface="Helveticish"/>
              </a:rPr>
              <a:t> </a:t>
            </a:r>
            <a:r>
              <a:rPr lang="en-US" sz="3699" dirty="0">
                <a:solidFill>
                  <a:srgbClr val="000000"/>
                </a:solidFill>
                <a:latin typeface="+mj-lt"/>
              </a:rPr>
              <a:t>JMS </a:t>
            </a:r>
            <a:r>
              <a:rPr lang="en-US" sz="3699" dirty="0" err="1">
                <a:solidFill>
                  <a:srgbClr val="000000"/>
                </a:solidFill>
                <a:latin typeface="+mj-lt"/>
              </a:rPr>
              <a:t>Copliance</a:t>
            </a:r>
            <a:endParaRPr lang="en-US" sz="3699" dirty="0">
              <a:solidFill>
                <a:srgbClr val="000000"/>
              </a:solidFill>
              <a:latin typeface="+mj-lt"/>
            </a:endParaRPr>
          </a:p>
          <a:p>
            <a:pPr marL="798828" lvl="1" indent="-399414">
              <a:lnSpc>
                <a:spcPts val="5179"/>
              </a:lnSpc>
              <a:buFont typeface="Arial"/>
              <a:buChar char="•"/>
            </a:pPr>
            <a:r>
              <a:rPr lang="en-US" sz="3699" dirty="0">
                <a:solidFill>
                  <a:srgbClr val="000000"/>
                </a:solidFill>
                <a:latin typeface="+mj-lt"/>
              </a:rPr>
              <a:t>Connectivity</a:t>
            </a:r>
          </a:p>
          <a:p>
            <a:pPr marL="798828" lvl="1" indent="-399414">
              <a:lnSpc>
                <a:spcPts val="5179"/>
              </a:lnSpc>
              <a:buFont typeface="Arial"/>
              <a:buChar char="•"/>
            </a:pPr>
            <a:r>
              <a:rPr lang="en-US" sz="3699" dirty="0">
                <a:solidFill>
                  <a:srgbClr val="000000"/>
                </a:solidFill>
                <a:latin typeface="+mj-lt"/>
              </a:rPr>
              <a:t>Pluggable </a:t>
            </a:r>
            <a:r>
              <a:rPr lang="en-US" sz="3699" dirty="0" err="1">
                <a:solidFill>
                  <a:srgbClr val="000000"/>
                </a:solidFill>
                <a:latin typeface="+mj-lt"/>
              </a:rPr>
              <a:t>persistance</a:t>
            </a:r>
            <a:r>
              <a:rPr lang="en-US" sz="3699" dirty="0">
                <a:solidFill>
                  <a:srgbClr val="000000"/>
                </a:solidFill>
                <a:latin typeface="+mj-lt"/>
              </a:rPr>
              <a:t> and security</a:t>
            </a:r>
          </a:p>
          <a:p>
            <a:pPr marL="798828" lvl="1" indent="-399414">
              <a:lnSpc>
                <a:spcPts val="5179"/>
              </a:lnSpc>
              <a:buFont typeface="Arial"/>
              <a:buChar char="•"/>
            </a:pPr>
            <a:r>
              <a:rPr lang="en-US" sz="3699" dirty="0">
                <a:solidFill>
                  <a:srgbClr val="000000"/>
                </a:solidFill>
                <a:latin typeface="+mj-lt"/>
              </a:rPr>
              <a:t>Building message applications with Java</a:t>
            </a:r>
          </a:p>
          <a:p>
            <a:pPr marL="798828" lvl="1" indent="-399414">
              <a:lnSpc>
                <a:spcPts val="5179"/>
              </a:lnSpc>
              <a:buFont typeface="Arial"/>
              <a:buChar char="•"/>
            </a:pPr>
            <a:r>
              <a:rPr lang="en-US" sz="3699" dirty="0">
                <a:solidFill>
                  <a:srgbClr val="000000"/>
                </a:solidFill>
                <a:latin typeface="+mj-lt"/>
              </a:rPr>
              <a:t>Integration with application servers</a:t>
            </a:r>
          </a:p>
        </p:txBody>
      </p:sp>
      <p:sp>
        <p:nvSpPr>
          <p:cNvPr id="4" name="TextBox 4"/>
          <p:cNvSpPr txBox="1"/>
          <p:nvPr/>
        </p:nvSpPr>
        <p:spPr>
          <a:xfrm>
            <a:off x="9791798" y="2149735"/>
            <a:ext cx="7950845" cy="3878113"/>
          </a:xfrm>
          <a:prstGeom prst="rect">
            <a:avLst/>
          </a:prstGeom>
        </p:spPr>
        <p:txBody>
          <a:bodyPr lIns="0" tIns="0" rIns="0" bIns="0" rtlCol="0" anchor="t">
            <a:spAutoFit/>
          </a:bodyPr>
          <a:lstStyle/>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Broker clustering </a:t>
            </a:r>
          </a:p>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Many advanced broker features and client options</a:t>
            </a:r>
          </a:p>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Dramatically simplified administration</a:t>
            </a:r>
          </a:p>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Client APIs </a:t>
            </a:r>
          </a:p>
          <a:p>
            <a:pPr>
              <a:lnSpc>
                <a:spcPts val="5179"/>
              </a:lnSpc>
            </a:pPr>
            <a:endParaRPr lang="en-US" sz="1499" dirty="0">
              <a:solidFill>
                <a:srgbClr val="000000"/>
              </a:solidFill>
              <a:latin typeface="Arimo"/>
            </a:endParaRPr>
          </a:p>
        </p:txBody>
      </p:sp>
      <p:pic>
        <p:nvPicPr>
          <p:cNvPr id="5" name="Picture 5"/>
          <p:cNvPicPr>
            <a:picLocks noChangeAspect="1"/>
          </p:cNvPicPr>
          <p:nvPr/>
        </p:nvPicPr>
        <p:blipFill>
          <a:blip r:embed="rId2"/>
          <a:srcRect/>
          <a:stretch>
            <a:fillRect/>
          </a:stretch>
        </p:blipFill>
        <p:spPr>
          <a:xfrm>
            <a:off x="127775" y="8195195"/>
            <a:ext cx="1801850" cy="1801850"/>
          </a:xfrm>
          <a:prstGeom prst="rect">
            <a:avLst/>
          </a:prstGeom>
        </p:spPr>
      </p:pic>
      <p:sp>
        <p:nvSpPr>
          <p:cNvPr id="6" name="TextBox 6"/>
          <p:cNvSpPr txBox="1"/>
          <p:nvPr/>
        </p:nvSpPr>
        <p:spPr>
          <a:xfrm>
            <a:off x="17259300" y="9191625"/>
            <a:ext cx="246459" cy="582295"/>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2</a:t>
            </a:r>
          </a:p>
        </p:txBody>
      </p:sp>
      <p:sp>
        <p:nvSpPr>
          <p:cNvPr id="7" name="Slide Number Placeholder 6">
            <a:extLst>
              <a:ext uri="{FF2B5EF4-FFF2-40B4-BE49-F238E27FC236}">
                <a16:creationId xmlns:a16="http://schemas.microsoft.com/office/drawing/2014/main" id="{D46BCDC9-DCC4-4F39-B1A9-69F534241A2C}"/>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754517" y="2759145"/>
            <a:ext cx="8504783" cy="5272966"/>
          </a:xfrm>
          <a:prstGeom prst="rect">
            <a:avLst/>
          </a:prstGeom>
        </p:spPr>
      </p:pic>
      <p:sp>
        <p:nvSpPr>
          <p:cNvPr id="3" name="TextBox 3"/>
          <p:cNvSpPr txBox="1"/>
          <p:nvPr/>
        </p:nvSpPr>
        <p:spPr>
          <a:xfrm>
            <a:off x="-757435" y="302524"/>
            <a:ext cx="8409121" cy="1310743"/>
          </a:xfrm>
          <a:prstGeom prst="rect">
            <a:avLst/>
          </a:prstGeom>
        </p:spPr>
        <p:txBody>
          <a:bodyPr wrap="square" lIns="0" tIns="0" rIns="0" bIns="0" rtlCol="0" anchor="t">
            <a:spAutoFit/>
          </a:bodyPr>
          <a:lstStyle/>
          <a:p>
            <a:pPr marL="0" lvl="0" indent="0" algn="ctr">
              <a:lnSpc>
                <a:spcPts val="11200"/>
              </a:lnSpc>
              <a:spcBef>
                <a:spcPct val="0"/>
              </a:spcBef>
            </a:pPr>
            <a:r>
              <a:rPr lang="en-US" sz="8000" u="none" dirty="0">
                <a:solidFill>
                  <a:srgbClr val="72419A"/>
                </a:solidFill>
                <a:latin typeface="Helveticish"/>
              </a:rPr>
              <a:t>JMS domains</a:t>
            </a:r>
          </a:p>
        </p:txBody>
      </p:sp>
      <p:sp>
        <p:nvSpPr>
          <p:cNvPr id="4" name="TextBox 4"/>
          <p:cNvSpPr txBox="1"/>
          <p:nvPr/>
        </p:nvSpPr>
        <p:spPr>
          <a:xfrm>
            <a:off x="5259184" y="4623805"/>
            <a:ext cx="9525" cy="885190"/>
          </a:xfrm>
          <a:prstGeom prst="rect">
            <a:avLst/>
          </a:prstGeom>
        </p:spPr>
        <p:txBody>
          <a:bodyPr lIns="0" tIns="0" rIns="0" bIns="0" rtlCol="0" anchor="t">
            <a:spAutoFit/>
          </a:bodyPr>
          <a:lstStyle/>
          <a:p>
            <a:pPr algn="ctr">
              <a:lnSpc>
                <a:spcPts val="7279"/>
              </a:lnSpc>
            </a:pPr>
            <a:endParaRPr/>
          </a:p>
        </p:txBody>
      </p:sp>
      <p:sp>
        <p:nvSpPr>
          <p:cNvPr id="5" name="TextBox 5"/>
          <p:cNvSpPr txBox="1"/>
          <p:nvPr/>
        </p:nvSpPr>
        <p:spPr>
          <a:xfrm>
            <a:off x="561313" y="1833950"/>
            <a:ext cx="4857353" cy="1807867"/>
          </a:xfrm>
          <a:prstGeom prst="rect">
            <a:avLst/>
          </a:prstGeom>
        </p:spPr>
        <p:txBody>
          <a:bodyPr lIns="0" tIns="0" rIns="0" bIns="0" rtlCol="0" anchor="t">
            <a:spAutoFit/>
          </a:bodyPr>
          <a:lstStyle/>
          <a:p>
            <a:pPr algn="ctr">
              <a:lnSpc>
                <a:spcPts val="4759"/>
              </a:lnSpc>
            </a:pPr>
            <a:r>
              <a:rPr lang="en-US" sz="3399" dirty="0">
                <a:solidFill>
                  <a:srgbClr val="000000"/>
                </a:solidFill>
                <a:latin typeface="+mj-lt"/>
              </a:rPr>
              <a:t>Two styles of messaging: </a:t>
            </a:r>
          </a:p>
          <a:p>
            <a:pPr marL="734059" lvl="1" indent="-367030" algn="ctr">
              <a:lnSpc>
                <a:spcPts val="4759"/>
              </a:lnSpc>
              <a:buFont typeface="Arial"/>
              <a:buChar char="•"/>
            </a:pPr>
            <a:r>
              <a:rPr lang="en-US" sz="3399" dirty="0">
                <a:solidFill>
                  <a:srgbClr val="000000"/>
                </a:solidFill>
                <a:latin typeface="+mj-lt"/>
              </a:rPr>
              <a:t>point - to - point </a:t>
            </a:r>
          </a:p>
          <a:p>
            <a:pPr marL="734059" lvl="1" indent="-367030" algn="ctr">
              <a:lnSpc>
                <a:spcPts val="4759"/>
              </a:lnSpc>
              <a:buFont typeface="Arial"/>
              <a:buChar char="•"/>
            </a:pPr>
            <a:r>
              <a:rPr lang="en-US" sz="3399" dirty="0">
                <a:solidFill>
                  <a:srgbClr val="000000"/>
                </a:solidFill>
                <a:latin typeface="+mj-lt"/>
              </a:rPr>
              <a:t>publish/subscribe</a:t>
            </a:r>
          </a:p>
        </p:txBody>
      </p:sp>
      <p:sp>
        <p:nvSpPr>
          <p:cNvPr id="6" name="TextBox 6"/>
          <p:cNvSpPr txBox="1"/>
          <p:nvPr/>
        </p:nvSpPr>
        <p:spPr>
          <a:xfrm>
            <a:off x="0" y="3830011"/>
            <a:ext cx="7651686" cy="581448"/>
          </a:xfrm>
          <a:prstGeom prst="rect">
            <a:avLst/>
          </a:prstGeom>
        </p:spPr>
        <p:txBody>
          <a:bodyPr lIns="0" tIns="0" rIns="0" bIns="0" rtlCol="0" anchor="t">
            <a:spAutoFit/>
          </a:bodyPr>
          <a:lstStyle/>
          <a:p>
            <a:pPr algn="ctr">
              <a:lnSpc>
                <a:spcPts val="4759"/>
              </a:lnSpc>
            </a:pPr>
            <a:r>
              <a:rPr lang="en-US" sz="3399" b="1" dirty="0">
                <a:solidFill>
                  <a:srgbClr val="000000"/>
                </a:solidFill>
              </a:rPr>
              <a:t>THE POINT-TO-POINT DOMAIN </a:t>
            </a:r>
          </a:p>
        </p:txBody>
      </p:sp>
      <p:sp>
        <p:nvSpPr>
          <p:cNvPr id="7" name="TextBox 7"/>
          <p:cNvSpPr txBox="1"/>
          <p:nvPr/>
        </p:nvSpPr>
        <p:spPr>
          <a:xfrm>
            <a:off x="1028700" y="4623805"/>
            <a:ext cx="7601903" cy="3654527"/>
          </a:xfrm>
          <a:prstGeom prst="rect">
            <a:avLst/>
          </a:prstGeom>
        </p:spPr>
        <p:txBody>
          <a:bodyPr lIns="0" tIns="0" rIns="0" bIns="0" rtlCol="0" anchor="t">
            <a:spAutoFit/>
          </a:bodyPr>
          <a:lstStyle/>
          <a:p>
            <a:pPr marL="734059" lvl="1" indent="-367030" algn="just">
              <a:lnSpc>
                <a:spcPts val="4759"/>
              </a:lnSpc>
              <a:buFont typeface="Arial"/>
              <a:buChar char="•"/>
            </a:pPr>
            <a:r>
              <a:rPr lang="en-US" sz="3399" dirty="0">
                <a:solidFill>
                  <a:srgbClr val="000000"/>
                </a:solidFill>
                <a:latin typeface="+mj-lt"/>
              </a:rPr>
              <a:t>uses destinations known as queues</a:t>
            </a:r>
          </a:p>
          <a:p>
            <a:pPr marL="734059" lvl="1" indent="-367030" algn="just">
              <a:lnSpc>
                <a:spcPts val="4759"/>
              </a:lnSpc>
              <a:buFont typeface="Arial"/>
              <a:buChar char="•"/>
            </a:pPr>
            <a:r>
              <a:rPr lang="en-US" sz="3399" dirty="0">
                <a:solidFill>
                  <a:srgbClr val="000000"/>
                </a:solidFill>
                <a:latin typeface="+mj-lt"/>
              </a:rPr>
              <a:t>synchronously or asynchronously</a:t>
            </a:r>
          </a:p>
          <a:p>
            <a:pPr marL="734059" lvl="1" indent="-367030" algn="just">
              <a:lnSpc>
                <a:spcPts val="4759"/>
              </a:lnSpc>
              <a:buFont typeface="Arial"/>
              <a:buChar char="•"/>
            </a:pPr>
            <a:r>
              <a:rPr lang="en-US" sz="3399" dirty="0">
                <a:solidFill>
                  <a:srgbClr val="000000"/>
                </a:solidFill>
                <a:latin typeface="+mj-lt"/>
              </a:rPr>
              <a:t>messages </a:t>
            </a:r>
            <a:r>
              <a:rPr lang="en-US" sz="3399" dirty="0" err="1">
                <a:solidFill>
                  <a:srgbClr val="000000"/>
                </a:solidFill>
                <a:latin typeface="+mj-lt"/>
              </a:rPr>
              <a:t>delievered</a:t>
            </a:r>
            <a:r>
              <a:rPr lang="en-US" sz="3399" dirty="0">
                <a:solidFill>
                  <a:srgbClr val="000000"/>
                </a:solidFill>
                <a:latin typeface="+mj-lt"/>
              </a:rPr>
              <a:t> only once </a:t>
            </a:r>
          </a:p>
          <a:p>
            <a:pPr algn="just">
              <a:lnSpc>
                <a:spcPts val="4759"/>
              </a:lnSpc>
            </a:pPr>
            <a:r>
              <a:rPr lang="en-US" sz="3399" dirty="0">
                <a:solidFill>
                  <a:srgbClr val="000000"/>
                </a:solidFill>
                <a:latin typeface="+mj-lt"/>
              </a:rPr>
              <a:t>   and to a single consumer</a:t>
            </a:r>
          </a:p>
          <a:p>
            <a:pPr marL="734059" lvl="1" indent="-367030" algn="just">
              <a:lnSpc>
                <a:spcPts val="4759"/>
              </a:lnSpc>
              <a:buFont typeface="Arial"/>
              <a:buChar char="•"/>
            </a:pPr>
            <a:r>
              <a:rPr lang="en-US" sz="3399" dirty="0">
                <a:solidFill>
                  <a:srgbClr val="000000"/>
                </a:solidFill>
                <a:latin typeface="+mj-lt"/>
              </a:rPr>
              <a:t>round-robin style across all the </a:t>
            </a:r>
          </a:p>
          <a:p>
            <a:pPr algn="just">
              <a:lnSpc>
                <a:spcPts val="4759"/>
              </a:lnSpc>
            </a:pPr>
            <a:r>
              <a:rPr lang="en-US" sz="3399" dirty="0">
                <a:solidFill>
                  <a:srgbClr val="000000"/>
                </a:solidFill>
                <a:latin typeface="+mj-lt"/>
              </a:rPr>
              <a:t>   registered consumers</a:t>
            </a:r>
          </a:p>
        </p:txBody>
      </p:sp>
      <p:pic>
        <p:nvPicPr>
          <p:cNvPr id="10" name="Picture 5">
            <a:extLst>
              <a:ext uri="{FF2B5EF4-FFF2-40B4-BE49-F238E27FC236}">
                <a16:creationId xmlns:a16="http://schemas.microsoft.com/office/drawing/2014/main" id="{40A61B34-26BF-47C8-A54B-3F5F769C1426}"/>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8" name="Rectangle 7">
            <a:extLst>
              <a:ext uri="{FF2B5EF4-FFF2-40B4-BE49-F238E27FC236}">
                <a16:creationId xmlns:a16="http://schemas.microsoft.com/office/drawing/2014/main" id="{7E8D9EC2-F02A-4615-96A6-FEAD9BEA12A8}"/>
              </a:ext>
            </a:extLst>
          </p:cNvPr>
          <p:cNvSpPr/>
          <p:nvPr/>
        </p:nvSpPr>
        <p:spPr>
          <a:xfrm>
            <a:off x="8630603" y="6896100"/>
            <a:ext cx="4628197" cy="1594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8">
            <a:extLst>
              <a:ext uri="{FF2B5EF4-FFF2-40B4-BE49-F238E27FC236}">
                <a16:creationId xmlns:a16="http://schemas.microsoft.com/office/drawing/2014/main" id="{517F0A6C-362F-42C5-86E9-42C3E0B77B4E}"/>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495029" y="2436059"/>
            <a:ext cx="8323702" cy="5414881"/>
          </a:xfrm>
          <a:prstGeom prst="rect">
            <a:avLst/>
          </a:prstGeom>
          <a:solidFill>
            <a:schemeClr val="accent2"/>
          </a:solidFill>
        </p:spPr>
      </p:pic>
      <p:sp>
        <p:nvSpPr>
          <p:cNvPr id="3" name="TextBox 3"/>
          <p:cNvSpPr txBox="1"/>
          <p:nvPr/>
        </p:nvSpPr>
        <p:spPr>
          <a:xfrm>
            <a:off x="515295" y="2114338"/>
            <a:ext cx="8388774" cy="5501186"/>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mj-lt"/>
              </a:rPr>
              <a:t>destinations known as topics</a:t>
            </a:r>
          </a:p>
          <a:p>
            <a:pPr marL="734059" lvl="1" indent="-367030">
              <a:lnSpc>
                <a:spcPts val="4759"/>
              </a:lnSpc>
              <a:buFont typeface="Arial"/>
              <a:buChar char="•"/>
            </a:pPr>
            <a:r>
              <a:rPr lang="en-US" sz="3399" dirty="0" err="1">
                <a:solidFill>
                  <a:srgbClr val="000000"/>
                </a:solidFill>
                <a:latin typeface="+mj-lt"/>
              </a:rPr>
              <a:t>messagess</a:t>
            </a:r>
            <a:r>
              <a:rPr lang="en-US" sz="3399" dirty="0">
                <a:solidFill>
                  <a:srgbClr val="000000"/>
                </a:solidFill>
                <a:latin typeface="+mj-lt"/>
              </a:rPr>
              <a:t> are </a:t>
            </a:r>
            <a:r>
              <a:rPr lang="en-US" sz="3399" dirty="0" err="1">
                <a:solidFill>
                  <a:srgbClr val="000000"/>
                </a:solidFill>
                <a:latin typeface="+mj-lt"/>
              </a:rPr>
              <a:t>delievered</a:t>
            </a:r>
            <a:r>
              <a:rPr lang="en-US" sz="3399" dirty="0">
                <a:solidFill>
                  <a:srgbClr val="000000"/>
                </a:solidFill>
                <a:latin typeface="+mj-lt"/>
              </a:rPr>
              <a:t> to all subscribers</a:t>
            </a:r>
          </a:p>
          <a:p>
            <a:pPr marL="734059" lvl="1" indent="-367030">
              <a:lnSpc>
                <a:spcPts val="4759"/>
              </a:lnSpc>
              <a:buFont typeface="Arial"/>
              <a:buChar char="•"/>
            </a:pPr>
            <a:r>
              <a:rPr lang="en-US" sz="3399" dirty="0">
                <a:solidFill>
                  <a:srgbClr val="000000"/>
                </a:solidFill>
                <a:latin typeface="+mj-lt"/>
              </a:rPr>
              <a:t>synchronously or asynchronously</a:t>
            </a:r>
          </a:p>
          <a:p>
            <a:pPr marL="734059" lvl="1" indent="-367030">
              <a:lnSpc>
                <a:spcPts val="4759"/>
              </a:lnSpc>
              <a:buFont typeface="Arial"/>
              <a:buChar char="•"/>
            </a:pPr>
            <a:r>
              <a:rPr lang="en-US" sz="3399" dirty="0">
                <a:solidFill>
                  <a:srgbClr val="000000"/>
                </a:solidFill>
                <a:latin typeface="+mj-lt"/>
              </a:rPr>
              <a:t>durable subscription - if a durable </a:t>
            </a:r>
            <a:r>
              <a:rPr lang="en-US" sz="3399" dirty="0" err="1">
                <a:solidFill>
                  <a:srgbClr val="000000"/>
                </a:solidFill>
                <a:latin typeface="+mj-lt"/>
              </a:rPr>
              <a:t>subcriber</a:t>
            </a:r>
            <a:r>
              <a:rPr lang="en-US" sz="3399" dirty="0">
                <a:solidFill>
                  <a:srgbClr val="000000"/>
                </a:solidFill>
                <a:latin typeface="+mj-lt"/>
              </a:rPr>
              <a:t> disconnects, JMS provider will  hold all messages until that subscriber connects again</a:t>
            </a:r>
          </a:p>
          <a:p>
            <a:pPr marL="734059" lvl="1" indent="-367030">
              <a:lnSpc>
                <a:spcPts val="4759"/>
              </a:lnSpc>
              <a:buFont typeface="Arial"/>
              <a:buChar char="•"/>
            </a:pPr>
            <a:r>
              <a:rPr lang="en-US" sz="3399" dirty="0">
                <a:solidFill>
                  <a:srgbClr val="000000"/>
                </a:solidFill>
                <a:latin typeface="+mj-lt"/>
              </a:rPr>
              <a:t>nondurable subscription - does not hold any messages</a:t>
            </a:r>
          </a:p>
        </p:txBody>
      </p:sp>
      <p:sp>
        <p:nvSpPr>
          <p:cNvPr id="4" name="TextBox 4"/>
          <p:cNvSpPr txBox="1"/>
          <p:nvPr/>
        </p:nvSpPr>
        <p:spPr>
          <a:xfrm>
            <a:off x="-1219200" y="977730"/>
            <a:ext cx="7651686" cy="579755"/>
          </a:xfrm>
          <a:prstGeom prst="rect">
            <a:avLst/>
          </a:prstGeom>
        </p:spPr>
        <p:txBody>
          <a:bodyPr lIns="0" tIns="0" rIns="0" bIns="0" rtlCol="0" anchor="t">
            <a:spAutoFit/>
          </a:bodyPr>
          <a:lstStyle/>
          <a:p>
            <a:pPr algn="ctr">
              <a:lnSpc>
                <a:spcPts val="4759"/>
              </a:lnSpc>
            </a:pPr>
            <a:r>
              <a:rPr lang="en-US" sz="3399" b="1" dirty="0">
                <a:solidFill>
                  <a:srgbClr val="000000"/>
                </a:solidFill>
              </a:rPr>
              <a:t>PUBLISH/SUBSCRIBE</a:t>
            </a:r>
          </a:p>
        </p:txBody>
      </p:sp>
      <p:pic>
        <p:nvPicPr>
          <p:cNvPr id="12" name="Picture 5">
            <a:extLst>
              <a:ext uri="{FF2B5EF4-FFF2-40B4-BE49-F238E27FC236}">
                <a16:creationId xmlns:a16="http://schemas.microsoft.com/office/drawing/2014/main" id="{0D45E0D5-3F7D-48B9-9982-27B147C8A017}"/>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6" name="Rectangle 5">
            <a:extLst>
              <a:ext uri="{FF2B5EF4-FFF2-40B4-BE49-F238E27FC236}">
                <a16:creationId xmlns:a16="http://schemas.microsoft.com/office/drawing/2014/main" id="{D420E347-4D10-4CAC-B3EF-F0E26DEA7806}"/>
              </a:ext>
            </a:extLst>
          </p:cNvPr>
          <p:cNvSpPr/>
          <p:nvPr/>
        </p:nvSpPr>
        <p:spPr>
          <a:xfrm>
            <a:off x="9601200" y="6818235"/>
            <a:ext cx="4628197" cy="1594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DC00189D-5D07-478A-9A0B-07099AB5F0B6}"/>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F7F33E-3B2C-43CA-9C14-BE487C689353}"/>
              </a:ext>
            </a:extLst>
          </p:cNvPr>
          <p:cNvSpPr/>
          <p:nvPr/>
        </p:nvSpPr>
        <p:spPr>
          <a:xfrm>
            <a:off x="7924800" y="0"/>
            <a:ext cx="10363200" cy="10264140"/>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2" name="Picture 2"/>
          <p:cNvPicPr>
            <a:picLocks noChangeAspect="1"/>
          </p:cNvPicPr>
          <p:nvPr/>
        </p:nvPicPr>
        <p:blipFill>
          <a:blip r:embed="rId2"/>
          <a:srcRect/>
          <a:stretch>
            <a:fillRect/>
          </a:stretch>
        </p:blipFill>
        <p:spPr>
          <a:xfrm>
            <a:off x="10663418" y="184355"/>
            <a:ext cx="5315128" cy="4495800"/>
          </a:xfrm>
          <a:prstGeom prst="rect">
            <a:avLst/>
          </a:prstGeom>
        </p:spPr>
      </p:pic>
      <p:sp>
        <p:nvSpPr>
          <p:cNvPr id="3" name="TextBox 3"/>
          <p:cNvSpPr txBox="1"/>
          <p:nvPr/>
        </p:nvSpPr>
        <p:spPr>
          <a:xfrm>
            <a:off x="247431" y="460950"/>
            <a:ext cx="7677369" cy="1251561"/>
          </a:xfrm>
          <a:prstGeom prst="rect">
            <a:avLst/>
          </a:prstGeom>
        </p:spPr>
        <p:txBody>
          <a:bodyPr wrap="square" lIns="0" tIns="0" rIns="0" bIns="0" rtlCol="0" anchor="t">
            <a:spAutoFit/>
          </a:bodyPr>
          <a:lstStyle/>
          <a:p>
            <a:pPr algn="ctr">
              <a:lnSpc>
                <a:spcPts val="4759"/>
              </a:lnSpc>
            </a:pPr>
            <a:r>
              <a:rPr lang="en-US" sz="5400" dirty="0">
                <a:solidFill>
                  <a:srgbClr val="72419A"/>
                </a:solidFill>
                <a:latin typeface="Helveticish"/>
              </a:rPr>
              <a:t>Advanced features in ActiveMQ</a:t>
            </a:r>
            <a:endParaRPr lang="en-US" sz="5400" dirty="0">
              <a:solidFill>
                <a:srgbClr val="000000"/>
              </a:solidFill>
              <a:latin typeface="Open Sans Light"/>
            </a:endParaRPr>
          </a:p>
        </p:txBody>
      </p:sp>
      <p:sp>
        <p:nvSpPr>
          <p:cNvPr id="4" name="TextBox 4"/>
          <p:cNvSpPr txBox="1"/>
          <p:nvPr/>
        </p:nvSpPr>
        <p:spPr>
          <a:xfrm>
            <a:off x="476031" y="1712511"/>
            <a:ext cx="6996776" cy="6711966"/>
          </a:xfrm>
          <a:prstGeom prst="rect">
            <a:avLst/>
          </a:prstGeom>
        </p:spPr>
        <p:txBody>
          <a:bodyPr lIns="0" tIns="0" rIns="0" bIns="0" rtlCol="0" anchor="t">
            <a:spAutoFit/>
          </a:bodyPr>
          <a:lstStyle/>
          <a:p>
            <a:pPr>
              <a:lnSpc>
                <a:spcPts val="4759"/>
              </a:lnSpc>
            </a:pPr>
            <a:r>
              <a:rPr lang="en-US" sz="3399" b="1" dirty="0">
                <a:solidFill>
                  <a:srgbClr val="3E489F"/>
                </a:solidFill>
              </a:rPr>
              <a:t>High availability</a:t>
            </a:r>
          </a:p>
          <a:p>
            <a:pPr marL="457200" indent="-457200">
              <a:lnSpc>
                <a:spcPts val="4759"/>
              </a:lnSpc>
              <a:buFont typeface="Arial" panose="020B0604020202020204" pitchFamily="34" charset="0"/>
              <a:buChar char="•"/>
            </a:pPr>
            <a:r>
              <a:rPr lang="en-US" sz="2800" dirty="0">
                <a:solidFill>
                  <a:srgbClr val="000000"/>
                </a:solidFill>
                <a:latin typeface="+mj-lt"/>
              </a:rPr>
              <a:t>run multiple ActiveMQ brokers on different machines - if one fails the other one takes over</a:t>
            </a:r>
          </a:p>
          <a:p>
            <a:pPr marL="457200" indent="-457200">
              <a:lnSpc>
                <a:spcPts val="4759"/>
              </a:lnSpc>
              <a:buFont typeface="Arial" panose="020B0604020202020204" pitchFamily="34" charset="0"/>
              <a:buChar char="•"/>
            </a:pPr>
            <a:r>
              <a:rPr lang="en-US" sz="2800" dirty="0">
                <a:solidFill>
                  <a:srgbClr val="000000"/>
                </a:solidFill>
                <a:latin typeface="+mj-lt"/>
              </a:rPr>
              <a:t>master/slave </a:t>
            </a:r>
          </a:p>
          <a:p>
            <a:pPr marL="457200" indent="-457200">
              <a:lnSpc>
                <a:spcPts val="4759"/>
              </a:lnSpc>
              <a:buFont typeface="Arial" panose="020B0604020202020204" pitchFamily="34" charset="0"/>
              <a:buChar char="•"/>
            </a:pPr>
            <a:r>
              <a:rPr lang="en-US" sz="2800" dirty="0">
                <a:solidFill>
                  <a:srgbClr val="000000"/>
                </a:solidFill>
                <a:latin typeface="+mj-lt"/>
              </a:rPr>
              <a:t>One broker primary/master and the other ones are </a:t>
            </a:r>
            <a:r>
              <a:rPr lang="en-US" sz="2800" dirty="0" err="1">
                <a:solidFill>
                  <a:srgbClr val="000000"/>
                </a:solidFill>
                <a:latin typeface="+mj-lt"/>
              </a:rPr>
              <a:t>are</a:t>
            </a:r>
            <a:r>
              <a:rPr lang="en-US" sz="2800" dirty="0">
                <a:solidFill>
                  <a:srgbClr val="000000"/>
                </a:solidFill>
                <a:latin typeface="+mj-lt"/>
              </a:rPr>
              <a:t> waiting for it to fail</a:t>
            </a:r>
          </a:p>
          <a:p>
            <a:pPr marL="457200" indent="-457200">
              <a:lnSpc>
                <a:spcPts val="4759"/>
              </a:lnSpc>
              <a:buFont typeface="Arial" panose="020B0604020202020204" pitchFamily="34" charset="0"/>
              <a:buChar char="•"/>
            </a:pPr>
            <a:r>
              <a:rPr lang="en-US" sz="2800" dirty="0">
                <a:solidFill>
                  <a:srgbClr val="000000"/>
                </a:solidFill>
                <a:latin typeface="+mj-lt"/>
              </a:rPr>
              <a:t>Java and C++ have built in failover transfer.</a:t>
            </a:r>
          </a:p>
          <a:p>
            <a:pPr marL="457200" indent="-457200">
              <a:lnSpc>
                <a:spcPts val="4759"/>
              </a:lnSpc>
              <a:buFont typeface="Arial" panose="020B0604020202020204" pitchFamily="34" charset="0"/>
              <a:buChar char="•"/>
            </a:pPr>
            <a:r>
              <a:rPr lang="en-US" sz="2800" dirty="0">
                <a:solidFill>
                  <a:srgbClr val="000000"/>
                </a:solidFill>
                <a:latin typeface="+mj-lt"/>
              </a:rPr>
              <a:t>Two types of master/slave: </a:t>
            </a:r>
          </a:p>
          <a:p>
            <a:pPr>
              <a:lnSpc>
                <a:spcPts val="4759"/>
              </a:lnSpc>
            </a:pPr>
            <a:r>
              <a:rPr lang="hr-HR" sz="2800" dirty="0">
                <a:solidFill>
                  <a:srgbClr val="000000"/>
                </a:solidFill>
                <a:latin typeface="+mj-lt"/>
              </a:rPr>
              <a:t>	    </a:t>
            </a:r>
            <a:r>
              <a:rPr lang="en-US" sz="2800" dirty="0">
                <a:solidFill>
                  <a:srgbClr val="000000"/>
                </a:solidFill>
                <a:latin typeface="+mj-lt"/>
              </a:rPr>
              <a:t>Shared nothing master/slave</a:t>
            </a:r>
          </a:p>
          <a:p>
            <a:pPr>
              <a:lnSpc>
                <a:spcPts val="4759"/>
              </a:lnSpc>
            </a:pPr>
            <a:r>
              <a:rPr lang="hr-HR" sz="2800" dirty="0">
                <a:solidFill>
                  <a:srgbClr val="000000"/>
                </a:solidFill>
                <a:latin typeface="+mj-lt"/>
              </a:rPr>
              <a:t>	    </a:t>
            </a:r>
            <a:r>
              <a:rPr lang="en-US" sz="2800" dirty="0">
                <a:solidFill>
                  <a:srgbClr val="000000"/>
                </a:solidFill>
                <a:latin typeface="+mj-lt"/>
              </a:rPr>
              <a:t>Shared storage master/slave</a:t>
            </a:r>
          </a:p>
        </p:txBody>
      </p:sp>
      <p:pic>
        <p:nvPicPr>
          <p:cNvPr id="7" name="Picture 2">
            <a:extLst>
              <a:ext uri="{FF2B5EF4-FFF2-40B4-BE49-F238E27FC236}">
                <a16:creationId xmlns:a16="http://schemas.microsoft.com/office/drawing/2014/main" id="{1D8AE949-ECD7-4AA6-8710-0ACC97F4C411}"/>
              </a:ext>
            </a:extLst>
          </p:cNvPr>
          <p:cNvPicPr>
            <a:picLocks noChangeAspect="1"/>
          </p:cNvPicPr>
          <p:nvPr/>
        </p:nvPicPr>
        <p:blipFill>
          <a:blip r:embed="rId3"/>
          <a:srcRect/>
          <a:stretch>
            <a:fillRect/>
          </a:stretch>
        </p:blipFill>
        <p:spPr>
          <a:xfrm>
            <a:off x="10604749" y="4879749"/>
            <a:ext cx="5432466" cy="5384391"/>
          </a:xfrm>
          <a:prstGeom prst="rect">
            <a:avLst/>
          </a:prstGeom>
        </p:spPr>
      </p:pic>
      <p:pic>
        <p:nvPicPr>
          <p:cNvPr id="13" name="Picture 5">
            <a:extLst>
              <a:ext uri="{FF2B5EF4-FFF2-40B4-BE49-F238E27FC236}">
                <a16:creationId xmlns:a16="http://schemas.microsoft.com/office/drawing/2014/main" id="{D38838E7-79AD-49D6-9ED8-D35C85A38080}"/>
              </a:ext>
            </a:extLst>
          </p:cNvPr>
          <p:cNvPicPr>
            <a:picLocks noChangeAspect="1"/>
          </p:cNvPicPr>
          <p:nvPr/>
        </p:nvPicPr>
        <p:blipFill>
          <a:blip r:embed="rId4"/>
          <a:srcRect/>
          <a:stretch>
            <a:fillRect/>
          </a:stretch>
        </p:blipFill>
        <p:spPr>
          <a:xfrm>
            <a:off x="127775" y="8195195"/>
            <a:ext cx="1801850" cy="1801850"/>
          </a:xfrm>
          <a:prstGeom prst="rect">
            <a:avLst/>
          </a:prstGeom>
        </p:spPr>
      </p:pic>
      <p:sp>
        <p:nvSpPr>
          <p:cNvPr id="5" name="Slide Number Placeholder 4">
            <a:extLst>
              <a:ext uri="{FF2B5EF4-FFF2-40B4-BE49-F238E27FC236}">
                <a16:creationId xmlns:a16="http://schemas.microsoft.com/office/drawing/2014/main" id="{06B117F2-21DC-4A22-8434-5D042B502842}"/>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81000" y="571500"/>
            <a:ext cx="10439400" cy="1198533"/>
          </a:xfrm>
          <a:prstGeom prst="rect">
            <a:avLst/>
          </a:prstGeom>
        </p:spPr>
        <p:txBody>
          <a:bodyPr wrap="square" lIns="0" tIns="0" rIns="0" bIns="0" rtlCol="0" anchor="t">
            <a:spAutoFit/>
          </a:bodyPr>
          <a:lstStyle/>
          <a:p>
            <a:pPr algn="ctr">
              <a:lnSpc>
                <a:spcPts val="4759"/>
              </a:lnSpc>
            </a:pPr>
            <a:r>
              <a:rPr lang="en-GB" sz="3399" b="1" dirty="0">
                <a:solidFill>
                  <a:srgbClr val="3E489F"/>
                </a:solidFill>
              </a:rPr>
              <a:t>Deploying ActiveMQ for large numbers of concurrent applications</a:t>
            </a:r>
            <a:endParaRPr lang="en-US" sz="3399" dirty="0">
              <a:solidFill>
                <a:srgbClr val="000000"/>
              </a:solidFill>
              <a:latin typeface="Open Sans Light"/>
            </a:endParaRPr>
          </a:p>
        </p:txBody>
      </p:sp>
      <p:sp>
        <p:nvSpPr>
          <p:cNvPr id="7" name="TextBox 6">
            <a:extLst>
              <a:ext uri="{FF2B5EF4-FFF2-40B4-BE49-F238E27FC236}">
                <a16:creationId xmlns:a16="http://schemas.microsoft.com/office/drawing/2014/main" id="{CDF34DE2-A014-43CE-A678-9790733FA4EC}"/>
              </a:ext>
            </a:extLst>
          </p:cNvPr>
          <p:cNvSpPr txBox="1"/>
          <p:nvPr/>
        </p:nvSpPr>
        <p:spPr>
          <a:xfrm>
            <a:off x="228600" y="2400299"/>
            <a:ext cx="12344400" cy="3016210"/>
          </a:xfrm>
          <a:prstGeom prst="rect">
            <a:avLst/>
          </a:prstGeom>
          <a:noFill/>
        </p:spPr>
        <p:txBody>
          <a:bodyPr wrap="square" rtlCol="0">
            <a:spAutoFit/>
          </a:bodyPr>
          <a:lstStyle/>
          <a:p>
            <a:r>
              <a:rPr lang="hr-HR" sz="3200" b="1" dirty="0"/>
              <a:t>Vertical scaling</a:t>
            </a:r>
          </a:p>
          <a:p>
            <a:endParaRPr lang="hr-HR" dirty="0"/>
          </a:p>
          <a:p>
            <a:pPr marL="285750" indent="-285750">
              <a:buFont typeface="Arial" panose="020B0604020202020204" pitchFamily="34" charset="0"/>
              <a:buChar char="•"/>
            </a:pPr>
            <a:r>
              <a:rPr lang="en-GB" sz="2800" b="0" i="0" dirty="0">
                <a:solidFill>
                  <a:srgbClr val="212529"/>
                </a:solidFill>
                <a:effectLst/>
                <a:latin typeface="-apple-system"/>
              </a:rPr>
              <a:t> </a:t>
            </a:r>
            <a:r>
              <a:rPr lang="en-GB" sz="2800" b="0" i="0" dirty="0">
                <a:solidFill>
                  <a:srgbClr val="212529"/>
                </a:solidFill>
                <a:effectLst/>
                <a:latin typeface="+mj-lt"/>
              </a:rPr>
              <a:t>by default there is one thread</a:t>
            </a:r>
            <a:endParaRPr lang="hr-HR" sz="2800" b="0" i="0" dirty="0">
              <a:solidFill>
                <a:srgbClr val="212529"/>
              </a:solidFill>
              <a:effectLst/>
              <a:latin typeface="+mj-lt"/>
            </a:endParaRPr>
          </a:p>
          <a:p>
            <a:r>
              <a:rPr lang="en-GB" sz="2800" b="0" i="0" dirty="0">
                <a:solidFill>
                  <a:srgbClr val="212529"/>
                </a:solidFill>
                <a:effectLst/>
                <a:latin typeface="+mj-lt"/>
              </a:rPr>
              <a:t> allocated by every session</a:t>
            </a:r>
            <a:endParaRPr lang="hr-HR" sz="2800" b="0" i="0" dirty="0">
              <a:solidFill>
                <a:srgbClr val="212529"/>
              </a:solidFill>
              <a:effectLst/>
              <a:latin typeface="+mj-lt"/>
            </a:endParaRPr>
          </a:p>
          <a:p>
            <a:pPr marL="285750" indent="-285750">
              <a:buFont typeface="Arial" panose="020B0604020202020204" pitchFamily="34" charset="0"/>
              <a:buChar char="•"/>
            </a:pPr>
            <a:r>
              <a:rPr lang="hr-HR" sz="2800" dirty="0">
                <a:solidFill>
                  <a:srgbClr val="212529"/>
                </a:solidFill>
                <a:latin typeface="+mj-lt"/>
              </a:rPr>
              <a:t>Now:</a:t>
            </a:r>
          </a:p>
          <a:p>
            <a:pPr lvl="1"/>
            <a:r>
              <a:rPr lang="en-GB" sz="2800" b="0" i="0" dirty="0">
                <a:solidFill>
                  <a:srgbClr val="212529"/>
                </a:solidFill>
                <a:effectLst/>
                <a:latin typeface="+mj-lt"/>
              </a:rPr>
              <a:t>maximum of 1000 threads by default</a:t>
            </a:r>
            <a:endParaRPr lang="hr-HR" sz="2800" dirty="0">
              <a:solidFill>
                <a:srgbClr val="212529"/>
              </a:solidFill>
              <a:latin typeface="+mj-lt"/>
            </a:endParaRPr>
          </a:p>
          <a:p>
            <a:pPr marL="285750" indent="-285750">
              <a:buFont typeface="Arial" panose="020B0604020202020204" pitchFamily="34" charset="0"/>
              <a:buChar char="•"/>
            </a:pPr>
            <a:r>
              <a:rPr lang="en-GB" sz="2800" dirty="0">
                <a:latin typeface="+mj-lt"/>
              </a:rPr>
              <a:t>configure an appropriate amount of the memory available</a:t>
            </a:r>
            <a:endParaRPr lang="hr-HR" sz="2800" dirty="0">
              <a:latin typeface="+mj-lt"/>
            </a:endParaRPr>
          </a:p>
        </p:txBody>
      </p:sp>
      <p:pic>
        <p:nvPicPr>
          <p:cNvPr id="10" name="Picture 9">
            <a:extLst>
              <a:ext uri="{FF2B5EF4-FFF2-40B4-BE49-F238E27FC236}">
                <a16:creationId xmlns:a16="http://schemas.microsoft.com/office/drawing/2014/main" id="{E8F9FF0C-5EC0-4594-85F6-B36C2EC18F18}"/>
              </a:ext>
            </a:extLst>
          </p:cNvPr>
          <p:cNvPicPr>
            <a:picLocks noChangeAspect="1"/>
          </p:cNvPicPr>
          <p:nvPr/>
        </p:nvPicPr>
        <p:blipFill>
          <a:blip r:embed="rId2"/>
          <a:stretch>
            <a:fillRect/>
          </a:stretch>
        </p:blipFill>
        <p:spPr>
          <a:xfrm>
            <a:off x="6248400" y="2870112"/>
            <a:ext cx="11611525" cy="1459734"/>
          </a:xfrm>
          <a:prstGeom prst="rect">
            <a:avLst/>
          </a:prstGeom>
        </p:spPr>
      </p:pic>
      <p:sp>
        <p:nvSpPr>
          <p:cNvPr id="11" name="TextBox 10">
            <a:extLst>
              <a:ext uri="{FF2B5EF4-FFF2-40B4-BE49-F238E27FC236}">
                <a16:creationId xmlns:a16="http://schemas.microsoft.com/office/drawing/2014/main" id="{C465BEDA-6607-4E95-87E8-22BA48C76A6C}"/>
              </a:ext>
            </a:extLst>
          </p:cNvPr>
          <p:cNvSpPr txBox="1"/>
          <p:nvPr/>
        </p:nvSpPr>
        <p:spPr>
          <a:xfrm>
            <a:off x="381000" y="5764101"/>
            <a:ext cx="6324600" cy="1169551"/>
          </a:xfrm>
          <a:prstGeom prst="rect">
            <a:avLst/>
          </a:prstGeom>
          <a:noFill/>
        </p:spPr>
        <p:txBody>
          <a:bodyPr wrap="square" rtlCol="0">
            <a:spAutoFit/>
          </a:bodyPr>
          <a:lstStyle/>
          <a:p>
            <a:r>
              <a:rPr lang="hr-HR" sz="3200" b="1" dirty="0"/>
              <a:t>Horizontal scaling</a:t>
            </a:r>
          </a:p>
          <a:p>
            <a:endParaRPr lang="hr-HR" sz="2000" b="1" dirty="0"/>
          </a:p>
          <a:p>
            <a:endParaRPr lang="en-GB" dirty="0"/>
          </a:p>
        </p:txBody>
      </p:sp>
      <p:pic>
        <p:nvPicPr>
          <p:cNvPr id="12" name="Picture 5">
            <a:extLst>
              <a:ext uri="{FF2B5EF4-FFF2-40B4-BE49-F238E27FC236}">
                <a16:creationId xmlns:a16="http://schemas.microsoft.com/office/drawing/2014/main" id="{9D85BA88-2FF7-4461-A796-05E2EFAB89AF}"/>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16" name="TextBox 15">
            <a:extLst>
              <a:ext uri="{FF2B5EF4-FFF2-40B4-BE49-F238E27FC236}">
                <a16:creationId xmlns:a16="http://schemas.microsoft.com/office/drawing/2014/main" id="{2F7F26D1-B85C-4F99-86A3-DB987F227040}"/>
              </a:ext>
            </a:extLst>
          </p:cNvPr>
          <p:cNvSpPr txBox="1"/>
          <p:nvPr/>
        </p:nvSpPr>
        <p:spPr>
          <a:xfrm>
            <a:off x="10439400" y="6046775"/>
            <a:ext cx="7162800" cy="2645330"/>
          </a:xfrm>
          <a:prstGeom prst="rect">
            <a:avLst/>
          </a:prstGeom>
          <a:solidFill>
            <a:schemeClr val="bg1">
              <a:lumMod val="85000"/>
            </a:schemeClr>
          </a:solidFill>
        </p:spPr>
        <p:txBody>
          <a:bodyPr wrap="square" rtlCol="0">
            <a:spAutoFit/>
          </a:bodyPr>
          <a:lstStyle/>
          <a:p>
            <a:endParaRPr lang="en-GB" dirty="0"/>
          </a:p>
        </p:txBody>
      </p:sp>
      <p:sp>
        <p:nvSpPr>
          <p:cNvPr id="13" name="TextBox 12">
            <a:extLst>
              <a:ext uri="{FF2B5EF4-FFF2-40B4-BE49-F238E27FC236}">
                <a16:creationId xmlns:a16="http://schemas.microsoft.com/office/drawing/2014/main" id="{2548007C-AAA0-4CB6-B9B3-50F489CB6E7C}"/>
              </a:ext>
            </a:extLst>
          </p:cNvPr>
          <p:cNvSpPr txBox="1"/>
          <p:nvPr/>
        </p:nvSpPr>
        <p:spPr>
          <a:xfrm>
            <a:off x="10668000" y="6196811"/>
            <a:ext cx="9372600" cy="369332"/>
          </a:xfrm>
          <a:prstGeom prst="rect">
            <a:avLst/>
          </a:prstGeom>
          <a:noFill/>
        </p:spPr>
        <p:txBody>
          <a:bodyPr wrap="square" rtlCol="0">
            <a:spAutoFit/>
          </a:bodyPr>
          <a:lstStyle/>
          <a:p>
            <a:r>
              <a:rPr lang="en-GB" dirty="0"/>
              <a:t>failover://(tcp://broker1:61616,tcp://broker2:61616)?randomize=true </a:t>
            </a:r>
          </a:p>
        </p:txBody>
      </p:sp>
      <p:sp>
        <p:nvSpPr>
          <p:cNvPr id="18" name="TextBox 17">
            <a:extLst>
              <a:ext uri="{FF2B5EF4-FFF2-40B4-BE49-F238E27FC236}">
                <a16:creationId xmlns:a16="http://schemas.microsoft.com/office/drawing/2014/main" id="{7355BD7C-BEA9-449D-95E3-68BF86E9C165}"/>
              </a:ext>
            </a:extLst>
          </p:cNvPr>
          <p:cNvSpPr txBox="1"/>
          <p:nvPr/>
        </p:nvSpPr>
        <p:spPr>
          <a:xfrm>
            <a:off x="10668000" y="6751961"/>
            <a:ext cx="5273040" cy="1754326"/>
          </a:xfrm>
          <a:prstGeom prst="rect">
            <a:avLst/>
          </a:prstGeom>
          <a:noFill/>
        </p:spPr>
        <p:txBody>
          <a:bodyPr wrap="square" rtlCol="0">
            <a:spAutoFit/>
          </a:bodyPr>
          <a:lstStyle/>
          <a:p>
            <a:r>
              <a:rPr lang="en-GB" dirty="0"/>
              <a:t>&lt;</a:t>
            </a:r>
            <a:r>
              <a:rPr lang="en-GB" dirty="0" err="1"/>
              <a:t>networkConnector</a:t>
            </a:r>
            <a:r>
              <a:rPr lang="en-GB" dirty="0"/>
              <a:t> </a:t>
            </a:r>
            <a:r>
              <a:rPr lang="en-GB" dirty="0" err="1"/>
              <a:t>uri</a:t>
            </a:r>
            <a:r>
              <a:rPr lang="en-GB" dirty="0"/>
              <a:t>="static://(tcp://remotehost:61617)" </a:t>
            </a:r>
          </a:p>
          <a:p>
            <a:r>
              <a:rPr lang="en-GB" dirty="0"/>
              <a:t>name="bridge" </a:t>
            </a:r>
          </a:p>
          <a:p>
            <a:r>
              <a:rPr lang="en-GB" dirty="0" err="1"/>
              <a:t>dynamicOnly</a:t>
            </a:r>
            <a:r>
              <a:rPr lang="en-GB" dirty="0"/>
              <a:t>="true" </a:t>
            </a:r>
          </a:p>
          <a:p>
            <a:r>
              <a:rPr lang="en-GB" dirty="0" err="1"/>
              <a:t>prefetchSize</a:t>
            </a:r>
            <a:r>
              <a:rPr lang="en-GB" dirty="0"/>
              <a:t>="1"</a:t>
            </a:r>
          </a:p>
          <a:p>
            <a:r>
              <a:rPr lang="en-GB" dirty="0"/>
              <a:t>&lt;/</a:t>
            </a:r>
            <a:r>
              <a:rPr lang="en-GB" dirty="0" err="1"/>
              <a:t>networkConnector</a:t>
            </a:r>
            <a:r>
              <a:rPr lang="en-GB" dirty="0"/>
              <a:t>&gt;</a:t>
            </a:r>
          </a:p>
        </p:txBody>
      </p:sp>
      <p:sp>
        <p:nvSpPr>
          <p:cNvPr id="19" name="TextBox 18">
            <a:extLst>
              <a:ext uri="{FF2B5EF4-FFF2-40B4-BE49-F238E27FC236}">
                <a16:creationId xmlns:a16="http://schemas.microsoft.com/office/drawing/2014/main" id="{3E6FF23A-7830-4865-8E4D-E7D50F025844}"/>
              </a:ext>
            </a:extLst>
          </p:cNvPr>
          <p:cNvSpPr txBox="1"/>
          <p:nvPr/>
        </p:nvSpPr>
        <p:spPr>
          <a:xfrm>
            <a:off x="1676400" y="6562060"/>
            <a:ext cx="8305800" cy="1815882"/>
          </a:xfrm>
          <a:prstGeom prst="rect">
            <a:avLst/>
          </a:prstGeom>
          <a:noFill/>
        </p:spPr>
        <p:txBody>
          <a:bodyPr wrap="square" rtlCol="0">
            <a:spAutoFit/>
          </a:bodyPr>
          <a:lstStyle/>
          <a:p>
            <a:pPr marL="457200" indent="-457200">
              <a:buFont typeface="Arial" panose="020B0604020202020204" pitchFamily="34" charset="0"/>
              <a:buChar char="•"/>
            </a:pPr>
            <a:r>
              <a:rPr lang="en-GB" sz="2800" dirty="0">
                <a:solidFill>
                  <a:srgbClr val="212529"/>
                </a:solidFill>
                <a:latin typeface="+mj-lt"/>
              </a:rPr>
              <a:t>use networks to increase the number of ActiveMQ brokers available for your applications</a:t>
            </a:r>
            <a:endParaRPr lang="hr-HR" sz="2800" dirty="0">
              <a:solidFill>
                <a:srgbClr val="212529"/>
              </a:solidFill>
              <a:latin typeface="+mj-lt"/>
            </a:endParaRPr>
          </a:p>
          <a:p>
            <a:pPr marL="457200" indent="-457200">
              <a:buFont typeface="Arial" panose="020B0604020202020204" pitchFamily="34" charset="0"/>
              <a:buChar char="•"/>
            </a:pPr>
            <a:r>
              <a:rPr lang="en-GB" sz="2800" dirty="0">
                <a:solidFill>
                  <a:srgbClr val="212529"/>
                </a:solidFill>
                <a:latin typeface="+mj-lt"/>
              </a:rPr>
              <a:t>configure your clients to connect to a cluster of brokers, selecting one at random to connect to</a:t>
            </a:r>
          </a:p>
        </p:txBody>
      </p:sp>
      <p:sp>
        <p:nvSpPr>
          <p:cNvPr id="2" name="Slide Number Placeholder 1">
            <a:extLst>
              <a:ext uri="{FF2B5EF4-FFF2-40B4-BE49-F238E27FC236}">
                <a16:creationId xmlns:a16="http://schemas.microsoft.com/office/drawing/2014/main" id="{C444D148-F230-474A-80B2-624DBAD99154}"/>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457200" y="424019"/>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1</a:t>
            </a:r>
            <a:endParaRPr lang="en-US" sz="4400" b="1" u="none" kern="1200" dirty="0">
              <a:solidFill>
                <a:srgbClr val="3E489F"/>
              </a:solidFill>
              <a:latin typeface="+mj-lt"/>
              <a:ea typeface="+mj-ea"/>
              <a:cs typeface="+mj-cs"/>
            </a:endParaRPr>
          </a:p>
        </p:txBody>
      </p:sp>
      <p:sp>
        <p:nvSpPr>
          <p:cNvPr id="4" name="TextBox 4"/>
          <p:cNvSpPr txBox="1"/>
          <p:nvPr/>
        </p:nvSpPr>
        <p:spPr>
          <a:xfrm>
            <a:off x="726321" y="2857500"/>
            <a:ext cx="5258241" cy="5678128"/>
          </a:xfrm>
          <a:prstGeom prst="rect">
            <a:avLst/>
          </a:prstGeom>
        </p:spPr>
        <p:txBody>
          <a:bodyPr vert="horz" lIns="91440" tIns="45720" rIns="91440" bIns="45720" rtlCol="0">
            <a:normAutofit/>
          </a:bodyPr>
          <a:lstStyle/>
          <a:p>
            <a:pPr marL="734059" lvl="1" indent="-228600">
              <a:lnSpc>
                <a:spcPct val="90000"/>
              </a:lnSpc>
              <a:spcAft>
                <a:spcPts val="600"/>
              </a:spcAft>
              <a:buFont typeface="Arial" panose="020B0604020202020204" pitchFamily="34" charset="0"/>
              <a:buChar char="•"/>
            </a:pPr>
            <a:r>
              <a:rPr lang="en-US" sz="3000" dirty="0">
                <a:latin typeface="+mj-lt"/>
              </a:rPr>
              <a:t> publish/subscribe messaging</a:t>
            </a:r>
          </a:p>
          <a:p>
            <a:pPr marL="734059" lvl="1" indent="-228600">
              <a:lnSpc>
                <a:spcPct val="90000"/>
              </a:lnSpc>
              <a:spcAft>
                <a:spcPts val="600"/>
              </a:spcAft>
              <a:buFont typeface="Arial" panose="020B0604020202020204" pitchFamily="34" charset="0"/>
              <a:buChar char="•"/>
            </a:pPr>
            <a:r>
              <a:rPr lang="en-US" sz="3000" dirty="0">
                <a:latin typeface="+mj-lt"/>
              </a:rPr>
              <a:t> Publisher class for sending stock price messages to a topic</a:t>
            </a:r>
          </a:p>
          <a:p>
            <a:pPr marL="734059" lvl="1" indent="-228600">
              <a:lnSpc>
                <a:spcPct val="90000"/>
              </a:lnSpc>
              <a:spcAft>
                <a:spcPts val="600"/>
              </a:spcAft>
              <a:buFont typeface="Arial" panose="020B0604020202020204" pitchFamily="34" charset="0"/>
              <a:buChar char="•"/>
            </a:pPr>
            <a:r>
              <a:rPr lang="en-US" sz="3000" dirty="0">
                <a:latin typeface="+mj-lt"/>
              </a:rPr>
              <a:t>Consumer class for registering a Listener class to consume messages</a:t>
            </a:r>
          </a:p>
          <a:p>
            <a:pPr marL="734059" lvl="1" indent="-228600">
              <a:lnSpc>
                <a:spcPct val="90000"/>
              </a:lnSpc>
              <a:spcAft>
                <a:spcPts val="600"/>
              </a:spcAft>
              <a:buFont typeface="Arial" panose="020B0604020202020204" pitchFamily="34" charset="0"/>
              <a:buChar char="•"/>
            </a:pPr>
            <a:r>
              <a:rPr lang="en-US" sz="3000" dirty="0">
                <a:latin typeface="+mj-lt"/>
              </a:rPr>
              <a:t>asynchronous manner</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108793" y="3064397"/>
            <a:ext cx="9028996" cy="4153336"/>
          </a:xfrm>
          <a:prstGeom prst="rect">
            <a:avLst/>
          </a:prstGeom>
          <a:effectLst/>
        </p:spPr>
      </p:pic>
      <p:pic>
        <p:nvPicPr>
          <p:cNvPr id="10" name="Picture 5">
            <a:extLst>
              <a:ext uri="{FF2B5EF4-FFF2-40B4-BE49-F238E27FC236}">
                <a16:creationId xmlns:a16="http://schemas.microsoft.com/office/drawing/2014/main" id="{263E309A-9D13-4B6B-B805-B583C29AEB69}"/>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8" name="Rectangle 7">
            <a:extLst>
              <a:ext uri="{FF2B5EF4-FFF2-40B4-BE49-F238E27FC236}">
                <a16:creationId xmlns:a16="http://schemas.microsoft.com/office/drawing/2014/main" id="{2A610DA0-8F4B-48B5-88E2-95856482BE33}"/>
              </a:ext>
            </a:extLst>
          </p:cNvPr>
          <p:cNvSpPr/>
          <p:nvPr/>
        </p:nvSpPr>
        <p:spPr>
          <a:xfrm>
            <a:off x="8458200" y="6737016"/>
            <a:ext cx="7848600" cy="1594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F6BBCDB8-BF2E-4EC0-9DE4-F044316EBD4D}"/>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726321" y="419100"/>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2</a:t>
            </a:r>
            <a:endParaRPr lang="en-US" sz="4400" b="1" u="none" kern="1200" dirty="0">
              <a:solidFill>
                <a:srgbClr val="3E489F"/>
              </a:solidFill>
              <a:latin typeface="+mj-lt"/>
              <a:ea typeface="+mj-ea"/>
              <a:cs typeface="+mj-cs"/>
            </a:endParaRPr>
          </a:p>
        </p:txBody>
      </p:sp>
      <p:sp>
        <p:nvSpPr>
          <p:cNvPr id="4" name="TextBox 4"/>
          <p:cNvSpPr txBox="1"/>
          <p:nvPr/>
        </p:nvSpPr>
        <p:spPr>
          <a:xfrm>
            <a:off x="457200" y="2781300"/>
            <a:ext cx="5258241" cy="5678128"/>
          </a:xfrm>
          <a:prstGeom prst="rect">
            <a:avLst/>
          </a:prstGeom>
        </p:spPr>
        <p:txBody>
          <a:bodyPr vert="horz" lIns="91440" tIns="45720" rIns="91440" bIns="45720" rtlCol="0">
            <a:normAutofit/>
          </a:bodyPr>
          <a:lstStyle/>
          <a:p>
            <a:pPr marL="734059" lvl="1" indent="-228600">
              <a:lnSpc>
                <a:spcPct val="90000"/>
              </a:lnSpc>
              <a:spcAft>
                <a:spcPts val="600"/>
              </a:spcAft>
              <a:buFont typeface="Arial" panose="020B0604020202020204" pitchFamily="34" charset="0"/>
              <a:buChar char="•"/>
            </a:pPr>
            <a:r>
              <a:rPr lang="en-US" sz="3000" dirty="0">
                <a:latin typeface="+mj-lt"/>
              </a:rPr>
              <a:t> point-to-point messaging</a:t>
            </a:r>
          </a:p>
          <a:p>
            <a:pPr marL="734059" lvl="1" indent="-228600">
              <a:lnSpc>
                <a:spcPct val="90000"/>
              </a:lnSpc>
              <a:spcAft>
                <a:spcPts val="600"/>
              </a:spcAft>
              <a:buFont typeface="Arial" panose="020B0604020202020204" pitchFamily="34" charset="0"/>
              <a:buChar char="•"/>
            </a:pPr>
            <a:r>
              <a:rPr lang="en-US" sz="3000" dirty="0">
                <a:latin typeface="+mj-lt"/>
              </a:rPr>
              <a:t>Producer class to send job messages to a job queue</a:t>
            </a:r>
          </a:p>
          <a:p>
            <a:pPr marL="734059" lvl="1" indent="-228600">
              <a:lnSpc>
                <a:spcPct val="90000"/>
              </a:lnSpc>
              <a:spcAft>
                <a:spcPts val="600"/>
              </a:spcAft>
              <a:buFont typeface="Arial" panose="020B0604020202020204" pitchFamily="34" charset="0"/>
              <a:buChar char="•"/>
            </a:pPr>
            <a:r>
              <a:rPr lang="en-US" sz="3000" dirty="0">
                <a:latin typeface="+mj-lt"/>
              </a:rPr>
              <a:t>Consumer class for registering a Listener class to consume messages from queues</a:t>
            </a:r>
          </a:p>
          <a:p>
            <a:pPr marL="734059" lvl="1" indent="-228600">
              <a:lnSpc>
                <a:spcPct val="90000"/>
              </a:lnSpc>
              <a:spcAft>
                <a:spcPts val="600"/>
              </a:spcAft>
              <a:buFont typeface="Arial" panose="020B0604020202020204" pitchFamily="34" charset="0"/>
              <a:buChar char="•"/>
            </a:pPr>
            <a:r>
              <a:rPr lang="en-US" sz="3000" dirty="0">
                <a:latin typeface="+mj-lt"/>
              </a:rPr>
              <a:t>asynchronous manner</a:t>
            </a:r>
          </a:p>
          <a:p>
            <a:pPr indent="-228600">
              <a:lnSpc>
                <a:spcPct val="90000"/>
              </a:lnSpc>
              <a:spcAft>
                <a:spcPts val="600"/>
              </a:spcAft>
              <a:buFont typeface="Arial" panose="020B0604020202020204" pitchFamily="34" charset="0"/>
              <a:buChar char="•"/>
            </a:pPr>
            <a:endParaRPr lang="en-US" sz="3000" dirty="0"/>
          </a:p>
          <a:p>
            <a:pPr indent="-228600">
              <a:lnSpc>
                <a:spcPct val="90000"/>
              </a:lnSpc>
              <a:spcAft>
                <a:spcPts val="600"/>
              </a:spcAft>
              <a:buFont typeface="Arial" panose="020B0604020202020204" pitchFamily="34" charset="0"/>
              <a:buChar char="•"/>
            </a:pPr>
            <a:endParaRPr lang="en-US" sz="30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382000" y="3086100"/>
            <a:ext cx="9028996" cy="3385873"/>
          </a:xfrm>
          <a:prstGeom prst="rect">
            <a:avLst/>
          </a:prstGeom>
          <a:effectLst/>
        </p:spPr>
      </p:pic>
      <p:pic>
        <p:nvPicPr>
          <p:cNvPr id="12" name="Picture 5">
            <a:extLst>
              <a:ext uri="{FF2B5EF4-FFF2-40B4-BE49-F238E27FC236}">
                <a16:creationId xmlns:a16="http://schemas.microsoft.com/office/drawing/2014/main" id="{BA30C029-624E-40AB-95C1-5AD29EEE024F}"/>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5" name="Slide Number Placeholder 4">
            <a:extLst>
              <a:ext uri="{FF2B5EF4-FFF2-40B4-BE49-F238E27FC236}">
                <a16:creationId xmlns:a16="http://schemas.microsoft.com/office/drawing/2014/main" id="{40070A95-672B-4425-BBE4-369B2403A038}"/>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E489F"/>
        </a:solidFill>
        <a:effectLst/>
      </p:bgPr>
    </p:bg>
    <p:spTree>
      <p:nvGrpSpPr>
        <p:cNvPr id="1" name=""/>
        <p:cNvGrpSpPr/>
        <p:nvPr/>
      </p:nvGrpSpPr>
      <p:grpSpPr>
        <a:xfrm>
          <a:off x="0" y="0"/>
          <a:ext cx="0" cy="0"/>
          <a:chOff x="0" y="0"/>
          <a:chExt cx="0" cy="0"/>
        </a:xfrm>
      </p:grpSpPr>
      <p:sp>
        <p:nvSpPr>
          <p:cNvPr id="2" name="TextBox 2"/>
          <p:cNvSpPr txBox="1"/>
          <p:nvPr/>
        </p:nvSpPr>
        <p:spPr>
          <a:xfrm>
            <a:off x="2051673" y="1562100"/>
            <a:ext cx="13569327" cy="6764352"/>
          </a:xfrm>
          <a:prstGeom prst="rect">
            <a:avLst/>
          </a:prstGeom>
        </p:spPr>
        <p:txBody>
          <a:bodyPr vert="horz" lIns="91440" tIns="45720" rIns="91440" bIns="45720" rtlCol="0">
            <a:normAutofit/>
          </a:bodyPr>
          <a:lstStyle/>
          <a:p>
            <a:pPr defTabSz="914400">
              <a:lnSpc>
                <a:spcPct val="90000"/>
              </a:lnSpc>
              <a:spcAft>
                <a:spcPts val="600"/>
              </a:spcAft>
              <a:buClr>
                <a:schemeClr val="tx1"/>
              </a:buClr>
              <a:buSzPct val="80000"/>
            </a:pPr>
            <a:r>
              <a:rPr lang="en-US" sz="5000" dirty="0">
                <a:solidFill>
                  <a:schemeClr val="bg1"/>
                </a:solidFill>
              </a:rPr>
              <a:t>"ActiveMQ is an open source, Java Message Service (JMS) 1.1–compliant, message-oriented middleware (MOM) from the Apache Software Foundation that provides high availability, performance, scalability, reliability, and security for enterprise messaging."</a:t>
            </a:r>
          </a:p>
        </p:txBody>
      </p:sp>
      <p:sp>
        <p:nvSpPr>
          <p:cNvPr id="3" name="TextBox 3"/>
          <p:cNvSpPr txBox="1"/>
          <p:nvPr/>
        </p:nvSpPr>
        <p:spPr>
          <a:xfrm>
            <a:off x="12238327" y="6212358"/>
            <a:ext cx="3998000" cy="582295"/>
          </a:xfrm>
          <a:prstGeom prst="rect">
            <a:avLst/>
          </a:prstGeom>
        </p:spPr>
        <p:txBody>
          <a:bodyPr lIns="0" tIns="0" rIns="0" bIns="0" rtlCol="0" anchor="t">
            <a:spAutoFit/>
          </a:bodyPr>
          <a:lstStyle/>
          <a:p>
            <a:pPr algn="ctr">
              <a:lnSpc>
                <a:spcPts val="4759"/>
              </a:lnSpc>
              <a:spcAft>
                <a:spcPts val="600"/>
              </a:spcAft>
            </a:pPr>
            <a:r>
              <a:rPr lang="en-US" sz="3399" dirty="0">
                <a:solidFill>
                  <a:srgbClr val="F6F1F3"/>
                </a:solidFill>
                <a:latin typeface="Open Sans Light"/>
              </a:rPr>
              <a:t>- ActiveMQ in Action </a:t>
            </a:r>
          </a:p>
        </p:txBody>
      </p:sp>
      <p:sp>
        <p:nvSpPr>
          <p:cNvPr id="4" name="Slide Number Placeholder 3">
            <a:extLst>
              <a:ext uri="{FF2B5EF4-FFF2-40B4-BE49-F238E27FC236}">
                <a16:creationId xmlns:a16="http://schemas.microsoft.com/office/drawing/2014/main" id="{6D7B46E3-C172-49AF-B98E-989FE028E736}"/>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DC27D419-8E45-49B9-B466-6C5B4F508E85}"/>
              </a:ext>
            </a:extLst>
          </p:cNvPr>
          <p:cNvSpPr txBox="1"/>
          <p:nvPr/>
        </p:nvSpPr>
        <p:spPr>
          <a:xfrm>
            <a:off x="457200" y="266700"/>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3</a:t>
            </a:r>
            <a:endParaRPr lang="en-US" sz="4400" b="1" u="none" kern="1200" dirty="0">
              <a:solidFill>
                <a:srgbClr val="3E489F"/>
              </a:solidFill>
              <a:latin typeface="+mj-lt"/>
              <a:ea typeface="+mj-ea"/>
              <a:cs typeface="+mj-cs"/>
            </a:endParaRPr>
          </a:p>
        </p:txBody>
      </p:sp>
      <p:sp>
        <p:nvSpPr>
          <p:cNvPr id="4" name="TextBox 4"/>
          <p:cNvSpPr txBox="1"/>
          <p:nvPr/>
        </p:nvSpPr>
        <p:spPr>
          <a:xfrm>
            <a:off x="457202" y="2146154"/>
            <a:ext cx="5258241" cy="5678128"/>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3000" dirty="0">
                <a:latin typeface="+mj-lt"/>
              </a:rPr>
              <a:t>large, global manufacturing company</a:t>
            </a:r>
          </a:p>
          <a:p>
            <a:pPr indent="-228600">
              <a:lnSpc>
                <a:spcPct val="90000"/>
              </a:lnSpc>
              <a:spcAft>
                <a:spcPts val="600"/>
              </a:spcAft>
              <a:buFont typeface="Arial" panose="020B0604020202020204" pitchFamily="34" charset="0"/>
              <a:buChar char="•"/>
            </a:pPr>
            <a:r>
              <a:rPr lang="en-US" sz="3000" dirty="0">
                <a:latin typeface="+mj-lt"/>
              </a:rPr>
              <a:t>PROBLEM:  consolidating the data produced by each factory, and effectively using that data to help improve their business intelligence without replacing their mainframes</a:t>
            </a:r>
          </a:p>
          <a:p>
            <a:pPr indent="-228600">
              <a:lnSpc>
                <a:spcPct val="90000"/>
              </a:lnSpc>
              <a:spcAft>
                <a:spcPts val="600"/>
              </a:spcAft>
              <a:buFont typeface="Arial" panose="020B0604020202020204" pitchFamily="34" charset="0"/>
              <a:buChar char="•"/>
            </a:pPr>
            <a:r>
              <a:rPr lang="en-US" sz="3000" dirty="0">
                <a:latin typeface="+mj-lt"/>
              </a:rPr>
              <a:t>added a message producer to each mainframe, which pushed data into ActiveMQ. There, the data was aggregated into a data lake, where it gets processes and converted into a dashboard</a:t>
            </a:r>
          </a:p>
          <a:p>
            <a:pPr indent="-228600">
              <a:lnSpc>
                <a:spcPct val="90000"/>
              </a:lnSpc>
              <a:spcAft>
                <a:spcPts val="600"/>
              </a:spcAft>
              <a:buFont typeface="Arial" panose="020B0604020202020204" pitchFamily="34" charset="0"/>
              <a:buChar char="•"/>
            </a:pPr>
            <a:endParaRPr lang="en-US" sz="23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108793" y="2082493"/>
            <a:ext cx="9028996" cy="6117143"/>
          </a:xfrm>
          <a:prstGeom prst="rect">
            <a:avLst/>
          </a:prstGeom>
          <a:effectLst/>
        </p:spPr>
      </p:pic>
      <p:pic>
        <p:nvPicPr>
          <p:cNvPr id="10" name="Picture 5">
            <a:extLst>
              <a:ext uri="{FF2B5EF4-FFF2-40B4-BE49-F238E27FC236}">
                <a16:creationId xmlns:a16="http://schemas.microsoft.com/office/drawing/2014/main" id="{D5E623BE-609F-4C3E-B7E2-0383974A16EE}"/>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9" name="TextBox 8">
            <a:extLst>
              <a:ext uri="{FF2B5EF4-FFF2-40B4-BE49-F238E27FC236}">
                <a16:creationId xmlns:a16="http://schemas.microsoft.com/office/drawing/2014/main" id="{4B620AA6-4BFF-4FA9-875E-F4C2AF96730D}"/>
              </a:ext>
            </a:extLst>
          </p:cNvPr>
          <p:cNvSpPr txBox="1"/>
          <p:nvPr/>
        </p:nvSpPr>
        <p:spPr>
          <a:xfrm>
            <a:off x="7391400" y="9186995"/>
            <a:ext cx="9144000" cy="606576"/>
          </a:xfrm>
          <a:prstGeom prst="rect">
            <a:avLst/>
          </a:prstGeom>
          <a:noFill/>
        </p:spPr>
        <p:txBody>
          <a:bodyPr wrap="square">
            <a:spAutoFit/>
          </a:bodyPr>
          <a:lstStyle/>
          <a:p>
            <a:pPr marL="367029" lvl="1">
              <a:lnSpc>
                <a:spcPts val="4759"/>
              </a:lnSpc>
            </a:pPr>
            <a:r>
              <a:rPr lang="en-US" sz="1800" i="1" dirty="0">
                <a:solidFill>
                  <a:srgbClr val="000000"/>
                </a:solidFill>
                <a:latin typeface="Helveticish"/>
              </a:rPr>
              <a:t>https://www.openlogic.com/blog/activemq-examples</a:t>
            </a:r>
          </a:p>
        </p:txBody>
      </p:sp>
      <p:sp>
        <p:nvSpPr>
          <p:cNvPr id="5" name="Slide Number Placeholder 4">
            <a:extLst>
              <a:ext uri="{FF2B5EF4-FFF2-40B4-BE49-F238E27FC236}">
                <a16:creationId xmlns:a16="http://schemas.microsoft.com/office/drawing/2014/main" id="{A4946713-C232-4E8F-B380-26A312BB1E6B}"/>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533400" y="190500"/>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4</a:t>
            </a:r>
            <a:endParaRPr lang="en-US" sz="4400" b="1" u="none" kern="1200" dirty="0">
              <a:solidFill>
                <a:srgbClr val="3E489F"/>
              </a:solidFill>
              <a:latin typeface="+mj-lt"/>
              <a:ea typeface="+mj-ea"/>
              <a:cs typeface="+mj-cs"/>
            </a:endParaRPr>
          </a:p>
        </p:txBody>
      </p:sp>
      <p:sp>
        <p:nvSpPr>
          <p:cNvPr id="4" name="TextBox 4"/>
          <p:cNvSpPr txBox="1"/>
          <p:nvPr/>
        </p:nvSpPr>
        <p:spPr>
          <a:xfrm>
            <a:off x="726321" y="2302000"/>
            <a:ext cx="5258241" cy="567812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000" dirty="0"/>
              <a:t> </a:t>
            </a:r>
            <a:r>
              <a:rPr lang="en-US" sz="3000" dirty="0">
                <a:latin typeface="+mj-lt"/>
              </a:rPr>
              <a:t>public transit authority, specifically a company that manages a network of trains. The company requires a highly available, highly redundant system that can communicate network status at all times</a:t>
            </a:r>
          </a:p>
          <a:p>
            <a:pPr indent="-228600">
              <a:lnSpc>
                <a:spcPct val="90000"/>
              </a:lnSpc>
              <a:spcAft>
                <a:spcPts val="600"/>
              </a:spcAft>
              <a:buFont typeface="Arial" panose="020B0604020202020204" pitchFamily="34" charset="0"/>
              <a:buChar char="•"/>
            </a:pPr>
            <a:r>
              <a:rPr lang="en-US" sz="3000" dirty="0" err="1">
                <a:latin typeface="+mj-lt"/>
              </a:rPr>
              <a:t>eployed</a:t>
            </a:r>
            <a:r>
              <a:rPr lang="en-US" sz="3000" dirty="0">
                <a:latin typeface="+mj-lt"/>
              </a:rPr>
              <a:t> a highly available and redundant system consisting of 12 servers per location (six active, six passive) with between five and ten applications per node.</a:t>
            </a:r>
          </a:p>
          <a:p>
            <a:pPr indent="-228600">
              <a:lnSpc>
                <a:spcPct val="90000"/>
              </a:lnSpc>
              <a:spcAft>
                <a:spcPts val="600"/>
              </a:spcAft>
              <a:buFont typeface="Arial" panose="020B0604020202020204" pitchFamily="34" charset="0"/>
              <a:buChar char="•"/>
            </a:pPr>
            <a:endParaRPr lang="en-US" sz="30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108793" y="2951534"/>
            <a:ext cx="9028996" cy="4379061"/>
          </a:xfrm>
          <a:prstGeom prst="rect">
            <a:avLst/>
          </a:prstGeom>
          <a:effectLst/>
        </p:spPr>
      </p:pic>
      <p:pic>
        <p:nvPicPr>
          <p:cNvPr id="10" name="Picture 5">
            <a:extLst>
              <a:ext uri="{FF2B5EF4-FFF2-40B4-BE49-F238E27FC236}">
                <a16:creationId xmlns:a16="http://schemas.microsoft.com/office/drawing/2014/main" id="{002DE72C-628D-4848-9FC8-DD24644AAF97}"/>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12" name="TextBox 11">
            <a:extLst>
              <a:ext uri="{FF2B5EF4-FFF2-40B4-BE49-F238E27FC236}">
                <a16:creationId xmlns:a16="http://schemas.microsoft.com/office/drawing/2014/main" id="{296B19C0-4960-4368-8903-158C8FFB1CE2}"/>
              </a:ext>
            </a:extLst>
          </p:cNvPr>
          <p:cNvSpPr txBox="1"/>
          <p:nvPr/>
        </p:nvSpPr>
        <p:spPr>
          <a:xfrm>
            <a:off x="7239000" y="9259652"/>
            <a:ext cx="9144000" cy="606576"/>
          </a:xfrm>
          <a:prstGeom prst="rect">
            <a:avLst/>
          </a:prstGeom>
          <a:noFill/>
        </p:spPr>
        <p:txBody>
          <a:bodyPr wrap="square">
            <a:spAutoFit/>
          </a:bodyPr>
          <a:lstStyle/>
          <a:p>
            <a:pPr marL="367029" lvl="1">
              <a:lnSpc>
                <a:spcPts val="4759"/>
              </a:lnSpc>
            </a:pPr>
            <a:r>
              <a:rPr lang="en-US" sz="1800" i="1" dirty="0">
                <a:solidFill>
                  <a:srgbClr val="000000"/>
                </a:solidFill>
                <a:latin typeface="Helveticish"/>
              </a:rPr>
              <a:t>https://www.openlogic.com/blog/activemq-examples</a:t>
            </a:r>
          </a:p>
        </p:txBody>
      </p:sp>
      <p:sp>
        <p:nvSpPr>
          <p:cNvPr id="6" name="Slide Number Placeholder 5">
            <a:extLst>
              <a:ext uri="{FF2B5EF4-FFF2-40B4-BE49-F238E27FC236}">
                <a16:creationId xmlns:a16="http://schemas.microsoft.com/office/drawing/2014/main" id="{A4D066A8-2122-4AD0-9473-C2E311B49363}"/>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381000" y="-464192"/>
            <a:ext cx="5258243" cy="24334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5</a:t>
            </a:r>
            <a:endParaRPr lang="en-US" sz="4400" b="1" u="none" kern="1200" dirty="0">
              <a:solidFill>
                <a:srgbClr val="3E489F"/>
              </a:solidFill>
              <a:latin typeface="+mj-lt"/>
              <a:ea typeface="+mj-ea"/>
              <a:cs typeface="+mj-cs"/>
            </a:endParaRPr>
          </a:p>
        </p:txBody>
      </p:sp>
      <p:sp>
        <p:nvSpPr>
          <p:cNvPr id="4" name="TextBox 4"/>
          <p:cNvSpPr txBox="1"/>
          <p:nvPr/>
        </p:nvSpPr>
        <p:spPr>
          <a:xfrm>
            <a:off x="381000" y="1565795"/>
            <a:ext cx="6055479" cy="6629400"/>
          </a:xfrm>
          <a:prstGeom prst="rect">
            <a:avLst/>
          </a:prstGeom>
        </p:spPr>
        <p:txBody>
          <a:bodyPr vert="horz" lIns="91440" tIns="45720" rIns="91440" bIns="45720" rtlCol="0">
            <a:normAutofit fontScale="92500" lnSpcReduction="10000"/>
          </a:bodyPr>
          <a:lstStyle/>
          <a:p>
            <a:pPr indent="-228600">
              <a:lnSpc>
                <a:spcPct val="90000"/>
              </a:lnSpc>
              <a:spcAft>
                <a:spcPts val="600"/>
              </a:spcAft>
              <a:buFont typeface="Arial" panose="020B0604020202020204" pitchFamily="34" charset="0"/>
              <a:buChar char="•"/>
            </a:pPr>
            <a:r>
              <a:rPr lang="hr-HR" sz="3000" dirty="0">
                <a:latin typeface="+mj-lt"/>
                <a:ea typeface="Open Sans" panose="020B0606030504020204" pitchFamily="34" charset="0"/>
                <a:cs typeface="Open Sans" panose="020B0606030504020204" pitchFamily="34" charset="0"/>
              </a:rPr>
              <a:t>H</a:t>
            </a:r>
            <a:r>
              <a:rPr lang="en-US" sz="3000" dirty="0" err="1">
                <a:latin typeface="+mj-lt"/>
                <a:ea typeface="Open Sans" panose="020B0606030504020204" pitchFamily="34" charset="0"/>
                <a:cs typeface="Open Sans" panose="020B0606030504020204" pitchFamily="34" charset="0"/>
              </a:rPr>
              <a:t>ome</a:t>
            </a:r>
            <a:r>
              <a:rPr lang="en-US" sz="3000" dirty="0">
                <a:latin typeface="+mj-lt"/>
                <a:ea typeface="Open Sans" panose="020B0606030504020204" pitchFamily="34" charset="0"/>
                <a:cs typeface="Open Sans" panose="020B0606030504020204" pitchFamily="34" charset="0"/>
              </a:rPr>
              <a:t> smart sensors in your house that send data via MQTT, a back-end server that receives the information from the message broker via AMQP. It then stores the data measured by your sensors in a database and a web dashboard that’s connected to the same message broker via Stomp and displays the values in real-time.</a:t>
            </a:r>
          </a:p>
          <a:p>
            <a:pPr indent="-228600">
              <a:lnSpc>
                <a:spcPct val="90000"/>
              </a:lnSpc>
              <a:spcAft>
                <a:spcPts val="600"/>
              </a:spcAft>
              <a:buFont typeface="Arial" panose="020B0604020202020204" pitchFamily="34" charset="0"/>
              <a:buChar char="•"/>
            </a:pPr>
            <a:endParaRPr lang="en-US" sz="3000" dirty="0">
              <a:latin typeface="+mj-lt"/>
              <a:ea typeface="Open Sans" panose="020B0606030504020204" pitchFamily="34" charset="0"/>
              <a:cs typeface="Open Sans" panose="020B0606030504020204" pitchFamily="34" charset="0"/>
            </a:endParaRPr>
          </a:p>
          <a:p>
            <a:pPr indent="-228600">
              <a:lnSpc>
                <a:spcPct val="90000"/>
              </a:lnSpc>
              <a:spcAft>
                <a:spcPts val="600"/>
              </a:spcAft>
              <a:buFont typeface="Arial" panose="020B0604020202020204" pitchFamily="34" charset="0"/>
              <a:buChar char="•"/>
            </a:pPr>
            <a:r>
              <a:rPr lang="en-US" sz="3000" dirty="0">
                <a:latin typeface="+mj-lt"/>
                <a:ea typeface="Open Sans" panose="020B0606030504020204" pitchFamily="34" charset="0"/>
                <a:cs typeface="Open Sans" panose="020B0606030504020204" pitchFamily="34" charset="0"/>
              </a:rPr>
              <a:t>If you are a business that develops smart devices that connected through a mobile or web application, this architecture will not only be a plus but will make the whole system reliable. In this way, the users will be able to monitor their data no matter where they are and know that no information is lost.</a:t>
            </a:r>
          </a:p>
          <a:p>
            <a:pPr indent="-228600">
              <a:lnSpc>
                <a:spcPct val="90000"/>
              </a:lnSpc>
              <a:spcAft>
                <a:spcPts val="600"/>
              </a:spcAft>
              <a:buFont typeface="Arial" panose="020B0604020202020204" pitchFamily="34" charset="0"/>
              <a:buChar char="•"/>
            </a:pPr>
            <a:endParaRPr lang="en-US" sz="21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p:cNvPicPr>
            <a:picLocks noChangeAspect="1"/>
          </p:cNvPicPr>
          <p:nvPr/>
        </p:nvPicPr>
        <p:blipFill>
          <a:blip r:embed="rId2"/>
          <a:srcRect t="578" b="578"/>
          <a:stretch>
            <a:fillRect/>
          </a:stretch>
        </p:blipFill>
        <p:spPr>
          <a:xfrm>
            <a:off x="8108793" y="1961669"/>
            <a:ext cx="9028996" cy="6358792"/>
          </a:xfrm>
          <a:prstGeom prst="rect">
            <a:avLst/>
          </a:prstGeom>
          <a:effectLst/>
        </p:spPr>
      </p:pic>
      <p:pic>
        <p:nvPicPr>
          <p:cNvPr id="10" name="Picture 5">
            <a:extLst>
              <a:ext uri="{FF2B5EF4-FFF2-40B4-BE49-F238E27FC236}">
                <a16:creationId xmlns:a16="http://schemas.microsoft.com/office/drawing/2014/main" id="{2A77B216-EC7F-4F59-BE08-E261B6A42439}"/>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12" name="TextBox 11">
            <a:extLst>
              <a:ext uri="{FF2B5EF4-FFF2-40B4-BE49-F238E27FC236}">
                <a16:creationId xmlns:a16="http://schemas.microsoft.com/office/drawing/2014/main" id="{2A38059B-5EEB-4218-9E6C-71501ACD2C49}"/>
              </a:ext>
            </a:extLst>
          </p:cNvPr>
          <p:cNvSpPr txBox="1"/>
          <p:nvPr/>
        </p:nvSpPr>
        <p:spPr>
          <a:xfrm>
            <a:off x="7685532" y="9453955"/>
            <a:ext cx="9144000" cy="369332"/>
          </a:xfrm>
          <a:prstGeom prst="rect">
            <a:avLst/>
          </a:prstGeom>
          <a:noFill/>
        </p:spPr>
        <p:txBody>
          <a:bodyPr wrap="square">
            <a:spAutoFit/>
          </a:bodyPr>
          <a:lstStyle/>
          <a:p>
            <a:r>
              <a:rPr lang="en-GB" i="1" dirty="0"/>
              <a:t>https://itnext.io/all-you-need-to-know-about-activemq-76edb977e6a</a:t>
            </a:r>
          </a:p>
        </p:txBody>
      </p:sp>
      <p:sp>
        <p:nvSpPr>
          <p:cNvPr id="6" name="Slide Number Placeholder 5">
            <a:extLst>
              <a:ext uri="{FF2B5EF4-FFF2-40B4-BE49-F238E27FC236}">
                <a16:creationId xmlns:a16="http://schemas.microsoft.com/office/drawing/2014/main" id="{DC96E151-DC72-45B9-A068-4CBE8AFFAF36}"/>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 y="1082239"/>
            <a:ext cx="18288000" cy="7345281"/>
          </a:xfrm>
          <a:prstGeom prst="rect">
            <a:avLst/>
          </a:prstGeom>
        </p:spPr>
        <p:txBody>
          <a:bodyPr lIns="0" tIns="0" rIns="0" bIns="0" rtlCol="0" anchor="t">
            <a:spAutoFit/>
          </a:bodyPr>
          <a:lstStyle/>
          <a:p>
            <a:pPr>
              <a:lnSpc>
                <a:spcPts val="4759"/>
              </a:lnSpc>
            </a:pPr>
            <a:r>
              <a:rPr lang="en-US" sz="4000" b="1" dirty="0">
                <a:solidFill>
                  <a:srgbClr val="79942E"/>
                </a:solidFill>
                <a:latin typeface="Helveticish"/>
              </a:rPr>
              <a:t>Advantages of ActiveMQ</a:t>
            </a:r>
            <a:endParaRPr lang="hr-HR" sz="4000" b="1" dirty="0">
              <a:solidFill>
                <a:srgbClr val="3E489F"/>
              </a:solidFill>
              <a:latin typeface="Helveticish" panose="020B0604020202020204" charset="0"/>
              <a:ea typeface="Helveticish" panose="020B0604020202020204" charset="0"/>
              <a:cs typeface="Helveticish" panose="020B0604020202020204" charset="0"/>
            </a:endParaRPr>
          </a:p>
          <a:p>
            <a:pPr>
              <a:lnSpc>
                <a:spcPts val="4759"/>
              </a:lnSpc>
            </a:pPr>
            <a:endParaRPr lang="en-US" sz="4000" b="1" dirty="0">
              <a:solidFill>
                <a:srgbClr val="3E489F"/>
              </a:solidFill>
              <a:latin typeface="Helveticish" panose="020B0604020202020204" charset="0"/>
              <a:ea typeface="Helveticish" panose="020B0604020202020204" charset="0"/>
              <a:cs typeface="Helveticish" panose="020B0604020202020204" charset="0"/>
            </a:endParaRPr>
          </a:p>
          <a:p>
            <a:pPr marL="734059" lvl="1" indent="-367030">
              <a:lnSpc>
                <a:spcPts val="4759"/>
              </a:lnSpc>
              <a:buFont typeface="Arial"/>
              <a:buChar char="•"/>
            </a:pPr>
            <a:r>
              <a:rPr lang="en-US" sz="3399" dirty="0">
                <a:solidFill>
                  <a:srgbClr val="000000"/>
                </a:solidFill>
                <a:latin typeface="+mj-lt"/>
              </a:rPr>
              <a:t>Highly Scalable</a:t>
            </a:r>
          </a:p>
          <a:p>
            <a:pPr marL="734059" lvl="1" indent="-367030">
              <a:lnSpc>
                <a:spcPts val="4759"/>
              </a:lnSpc>
              <a:buFont typeface="Arial"/>
              <a:buChar char="•"/>
            </a:pPr>
            <a:r>
              <a:rPr lang="en-US" sz="3399" dirty="0">
                <a:solidFill>
                  <a:srgbClr val="000000"/>
                </a:solidFill>
                <a:latin typeface="+mj-lt"/>
              </a:rPr>
              <a:t>Open Source</a:t>
            </a:r>
          </a:p>
          <a:p>
            <a:pPr marL="734059" lvl="1" indent="-367030">
              <a:lnSpc>
                <a:spcPts val="4759"/>
              </a:lnSpc>
              <a:buFont typeface="Arial"/>
              <a:buChar char="•"/>
            </a:pPr>
            <a:r>
              <a:rPr lang="en-US" sz="3399" dirty="0">
                <a:solidFill>
                  <a:srgbClr val="000000"/>
                </a:solidFill>
                <a:latin typeface="+mj-lt"/>
              </a:rPr>
              <a:t>Easy to use</a:t>
            </a:r>
          </a:p>
          <a:p>
            <a:pPr marL="734059" lvl="1" indent="-367030">
              <a:lnSpc>
                <a:spcPts val="4759"/>
              </a:lnSpc>
              <a:buFont typeface="Arial"/>
              <a:buChar char="•"/>
            </a:pPr>
            <a:r>
              <a:rPr lang="en-US" sz="3399" dirty="0">
                <a:solidFill>
                  <a:srgbClr val="000000"/>
                </a:solidFill>
                <a:latin typeface="+mj-lt"/>
              </a:rPr>
              <a:t>Broker Clustering</a:t>
            </a:r>
          </a:p>
          <a:p>
            <a:pPr marL="734059" lvl="1" indent="-367030">
              <a:lnSpc>
                <a:spcPts val="4759"/>
              </a:lnSpc>
              <a:buFont typeface="Arial"/>
              <a:buChar char="•"/>
            </a:pPr>
            <a:r>
              <a:rPr lang="en-US" sz="3399" dirty="0">
                <a:solidFill>
                  <a:srgbClr val="000000"/>
                </a:solidFill>
                <a:latin typeface="+mj-lt"/>
              </a:rPr>
              <a:t>Supports multiple protocols like HTTP/HTTPS, STOMP, UDP for connectivity</a:t>
            </a:r>
          </a:p>
          <a:p>
            <a:pPr marL="734059" lvl="1" indent="-367030">
              <a:lnSpc>
                <a:spcPts val="4759"/>
              </a:lnSpc>
              <a:buFont typeface="Arial"/>
              <a:buChar char="•"/>
            </a:pPr>
            <a:r>
              <a:rPr lang="en-US" sz="3399" dirty="0">
                <a:solidFill>
                  <a:srgbClr val="000000"/>
                </a:solidFill>
                <a:latin typeface="+mj-lt"/>
              </a:rPr>
              <a:t>Offers client APIs for multiple languages like Java, </a:t>
            </a:r>
            <a:r>
              <a:rPr lang="en-US" sz="3399" dirty="0" err="1">
                <a:solidFill>
                  <a:srgbClr val="000000"/>
                </a:solidFill>
                <a:latin typeface="+mj-lt"/>
              </a:rPr>
              <a:t>.Net</a:t>
            </a:r>
            <a:r>
              <a:rPr lang="en-US" sz="3399" dirty="0">
                <a:solidFill>
                  <a:srgbClr val="000000"/>
                </a:solidFill>
                <a:latin typeface="+mj-lt"/>
              </a:rPr>
              <a:t>, Python, Ruby, and many more languages.</a:t>
            </a:r>
          </a:p>
          <a:p>
            <a:pPr marL="734059" lvl="1" indent="-367030">
              <a:lnSpc>
                <a:spcPts val="4759"/>
              </a:lnSpc>
              <a:buFont typeface="Arial"/>
              <a:buChar char="•"/>
            </a:pPr>
            <a:r>
              <a:rPr lang="en-US" sz="3399" dirty="0">
                <a:solidFill>
                  <a:srgbClr val="000000"/>
                </a:solidFill>
                <a:latin typeface="+mj-lt"/>
              </a:rPr>
              <a:t>It allows you to customize the authorization and authentication required for your communication as per your requirement or needs.</a:t>
            </a:r>
          </a:p>
          <a:p>
            <a:pPr marL="734059" lvl="1" indent="-367030">
              <a:lnSpc>
                <a:spcPts val="4759"/>
              </a:lnSpc>
              <a:buFont typeface="Arial"/>
              <a:buChar char="•"/>
            </a:pPr>
            <a:r>
              <a:rPr lang="en-US" sz="3399" dirty="0">
                <a:solidFill>
                  <a:srgbClr val="000000"/>
                </a:solidFill>
                <a:latin typeface="+mj-lt"/>
              </a:rPr>
              <a:t>Provides reliable communication between the producer and consumers.</a:t>
            </a:r>
          </a:p>
          <a:p>
            <a:pPr>
              <a:lnSpc>
                <a:spcPts val="4759"/>
              </a:lnSpc>
            </a:pPr>
            <a:endParaRPr lang="en-US" sz="3399" dirty="0">
              <a:solidFill>
                <a:srgbClr val="000000"/>
              </a:solidFill>
              <a:latin typeface="Open Sans Light"/>
            </a:endParaRPr>
          </a:p>
        </p:txBody>
      </p:sp>
      <p:pic>
        <p:nvPicPr>
          <p:cNvPr id="3074" name="Picture 2" descr="Advantages of Hard Money Lending - New Funding Resources">
            <a:extLst>
              <a:ext uri="{FF2B5EF4-FFF2-40B4-BE49-F238E27FC236}">
                <a16:creationId xmlns:a16="http://schemas.microsoft.com/office/drawing/2014/main" id="{6681EADA-9EB4-4E4B-A798-EEB1DAF81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1600" y="-15241"/>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3F2505-2B08-4E0C-97B9-9CF9777B9284}"/>
              </a:ext>
            </a:extLst>
          </p:cNvPr>
          <p:cNvPicPr>
            <a:picLocks noChangeAspect="1"/>
          </p:cNvPicPr>
          <p:nvPr/>
        </p:nvPicPr>
        <p:blipFill>
          <a:blip r:embed="rId3"/>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0D987268-575E-46C2-9C80-B517E2632DA8}"/>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849ADB-710C-4B59-AD59-83E4A593FA54}"/>
              </a:ext>
            </a:extLst>
          </p:cNvPr>
          <p:cNvSpPr txBox="1"/>
          <p:nvPr/>
        </p:nvSpPr>
        <p:spPr>
          <a:xfrm>
            <a:off x="381000" y="1104900"/>
            <a:ext cx="14325600" cy="6863417"/>
          </a:xfrm>
          <a:prstGeom prst="rect">
            <a:avLst/>
          </a:prstGeom>
          <a:noFill/>
        </p:spPr>
        <p:txBody>
          <a:bodyPr wrap="square">
            <a:spAutoFit/>
          </a:bodyPr>
          <a:lstStyle/>
          <a:p>
            <a:pPr>
              <a:lnSpc>
                <a:spcPts val="4759"/>
              </a:lnSpc>
            </a:pPr>
            <a:r>
              <a:rPr lang="hr-HR" sz="4000" b="1" dirty="0">
                <a:solidFill>
                  <a:srgbClr val="C72954"/>
                </a:solidFill>
                <a:latin typeface="Helveticish"/>
              </a:rPr>
              <a:t>Disa</a:t>
            </a:r>
            <a:r>
              <a:rPr lang="en-US" sz="4000" b="1" dirty="0" err="1">
                <a:solidFill>
                  <a:srgbClr val="C72954"/>
                </a:solidFill>
                <a:latin typeface="Helveticish"/>
              </a:rPr>
              <a:t>dvantages</a:t>
            </a:r>
            <a:r>
              <a:rPr lang="en-US" sz="4000" b="1" dirty="0">
                <a:solidFill>
                  <a:srgbClr val="C72954"/>
                </a:solidFill>
                <a:latin typeface="Helveticish"/>
              </a:rPr>
              <a:t> of ActiveMQ</a:t>
            </a:r>
            <a:endParaRPr lang="hr-HR" sz="4000" b="1" dirty="0">
              <a:solidFill>
                <a:srgbClr val="C72954"/>
              </a:solidFill>
              <a:latin typeface="Helveticish"/>
            </a:endParaRPr>
          </a:p>
          <a:p>
            <a:pPr>
              <a:lnSpc>
                <a:spcPts val="4759"/>
              </a:lnSpc>
            </a:pPr>
            <a:endParaRPr lang="hr-HR" sz="4000" b="1" dirty="0">
              <a:solidFill>
                <a:srgbClr val="3E489F"/>
              </a:solidFill>
              <a:latin typeface="Helveticish" panose="020B0604020202020204" charset="0"/>
              <a:ea typeface="Helveticish" panose="020B0604020202020204" charset="0"/>
              <a:cs typeface="Helveticish" panose="020B0604020202020204" charset="0"/>
            </a:endParaRPr>
          </a:p>
          <a:p>
            <a:pPr marL="571500" indent="-571500">
              <a:buFont typeface="Arial" panose="020B0604020202020204" pitchFamily="34" charset="0"/>
              <a:buChar char="•"/>
            </a:pPr>
            <a:r>
              <a:rPr lang="en-GB" sz="4000" dirty="0">
                <a:latin typeface="+mj-lt"/>
              </a:rPr>
              <a:t>Flexibility can be overwhelming when the chosen use case is not the default</a:t>
            </a:r>
          </a:p>
          <a:p>
            <a:pPr marL="571500" indent="-571500">
              <a:buFont typeface="Arial" panose="020B0604020202020204" pitchFamily="34" charset="0"/>
              <a:buChar char="•"/>
            </a:pPr>
            <a:r>
              <a:rPr lang="en-GB" sz="4000" dirty="0">
                <a:latin typeface="+mj-lt"/>
              </a:rPr>
              <a:t>Documentation is good however the info is not up-to date or info for specific use cases are difficult to be found</a:t>
            </a:r>
          </a:p>
          <a:p>
            <a:pPr marL="571500" indent="-571500">
              <a:buFont typeface="Arial" panose="020B0604020202020204" pitchFamily="34" charset="0"/>
              <a:buChar char="•"/>
            </a:pPr>
            <a:r>
              <a:rPr lang="en-GB" sz="4000" dirty="0">
                <a:latin typeface="+mj-lt"/>
              </a:rPr>
              <a:t>The website has decent documentation and snippets of code but they lack comprehensive examples/use cases</a:t>
            </a:r>
          </a:p>
          <a:p>
            <a:pPr marL="571500" indent="-571500">
              <a:buFont typeface="Arial" panose="020B0604020202020204" pitchFamily="34" charset="0"/>
              <a:buChar char="•"/>
            </a:pPr>
            <a:r>
              <a:rPr lang="en-GB" sz="4000" dirty="0">
                <a:latin typeface="+mj-lt"/>
              </a:rPr>
              <a:t>It needs to be tuned to get the benefit of speed and scalability</a:t>
            </a:r>
          </a:p>
          <a:p>
            <a:pPr marL="571500" indent="-571500">
              <a:buFont typeface="Arial" panose="020B0604020202020204" pitchFamily="34" charset="0"/>
              <a:buChar char="•"/>
            </a:pPr>
            <a:r>
              <a:rPr lang="en-GB" sz="4000" dirty="0">
                <a:latin typeface="+mj-lt"/>
              </a:rPr>
              <a:t>Lack of GUI controller like e.g. IBM MQ</a:t>
            </a:r>
          </a:p>
          <a:p>
            <a:pPr>
              <a:lnSpc>
                <a:spcPts val="4759"/>
              </a:lnSpc>
            </a:pPr>
            <a:endParaRPr lang="en-US" sz="4000" b="1" dirty="0">
              <a:solidFill>
                <a:srgbClr val="3E489F"/>
              </a:solidFill>
              <a:latin typeface="Helveticish" panose="020B0604020202020204" charset="0"/>
              <a:ea typeface="Helveticish" panose="020B0604020202020204" charset="0"/>
              <a:cs typeface="Helveticish" panose="020B0604020202020204" charset="0"/>
            </a:endParaRPr>
          </a:p>
        </p:txBody>
      </p:sp>
      <p:pic>
        <p:nvPicPr>
          <p:cNvPr id="5" name="Picture 2" descr="bluetooth multipoint pairing&amp;gt; OFF-68%">
            <a:extLst>
              <a:ext uri="{FF2B5EF4-FFF2-40B4-BE49-F238E27FC236}">
                <a16:creationId xmlns:a16="http://schemas.microsoft.com/office/drawing/2014/main" id="{9D6E1180-E9E0-4F79-8CAF-21C5A73F9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0" y="-1657"/>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A6D296D-6ACB-4DB8-8942-C6E9CB1BD4BC}"/>
              </a:ext>
            </a:extLst>
          </p:cNvPr>
          <p:cNvPicPr>
            <a:picLocks noChangeAspect="1"/>
          </p:cNvPicPr>
          <p:nvPr/>
        </p:nvPicPr>
        <p:blipFill>
          <a:blip r:embed="rId3"/>
          <a:stretch>
            <a:fillRect/>
          </a:stretch>
        </p:blipFill>
        <p:spPr>
          <a:xfrm>
            <a:off x="0" y="8378190"/>
            <a:ext cx="1809750" cy="1809750"/>
          </a:xfrm>
          <a:prstGeom prst="rect">
            <a:avLst/>
          </a:prstGeom>
        </p:spPr>
      </p:pic>
      <p:sp>
        <p:nvSpPr>
          <p:cNvPr id="2" name="Slide Number Placeholder 1">
            <a:extLst>
              <a:ext uri="{FF2B5EF4-FFF2-40B4-BE49-F238E27FC236}">
                <a16:creationId xmlns:a16="http://schemas.microsoft.com/office/drawing/2014/main" id="{39FD1435-4BA6-44CA-B494-4D9DF1560CA1}"/>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751004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775" y="8195195"/>
            <a:ext cx="1801850" cy="1801850"/>
          </a:xfrm>
          <a:prstGeom prst="rect">
            <a:avLst/>
          </a:prstGeom>
        </p:spPr>
      </p:pic>
      <p:sp>
        <p:nvSpPr>
          <p:cNvPr id="3" name="TextBox 3"/>
          <p:cNvSpPr txBox="1"/>
          <p:nvPr/>
        </p:nvSpPr>
        <p:spPr>
          <a:xfrm>
            <a:off x="-5029200" y="107075"/>
            <a:ext cx="13413650" cy="1252394"/>
          </a:xfrm>
          <a:prstGeom prst="rect">
            <a:avLst/>
          </a:prstGeom>
        </p:spPr>
        <p:txBody>
          <a:bodyPr lIns="0" tIns="0" rIns="0" bIns="0" rtlCol="0" anchor="t">
            <a:spAutoFit/>
          </a:bodyPr>
          <a:lstStyle/>
          <a:p>
            <a:pPr algn="ctr">
              <a:lnSpc>
                <a:spcPts val="11200"/>
              </a:lnSpc>
            </a:pPr>
            <a:r>
              <a:rPr lang="en-US" sz="6000" dirty="0">
                <a:solidFill>
                  <a:srgbClr val="72419A"/>
                </a:solidFill>
                <a:latin typeface="Helveticish"/>
              </a:rPr>
              <a:t>Sources</a:t>
            </a:r>
          </a:p>
        </p:txBody>
      </p:sp>
      <p:sp>
        <p:nvSpPr>
          <p:cNvPr id="4" name="TextBox 4"/>
          <p:cNvSpPr txBox="1"/>
          <p:nvPr/>
        </p:nvSpPr>
        <p:spPr>
          <a:xfrm>
            <a:off x="565654" y="1397569"/>
            <a:ext cx="15637592" cy="3021767"/>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Helveticish"/>
              </a:rPr>
              <a:t>ActiveMQ in Action by Bruce Snyder, </a:t>
            </a:r>
            <a:r>
              <a:rPr lang="en-US" sz="3399" dirty="0" err="1">
                <a:solidFill>
                  <a:srgbClr val="000000"/>
                </a:solidFill>
                <a:latin typeface="Helveticish"/>
              </a:rPr>
              <a:t>Dejan</a:t>
            </a:r>
            <a:r>
              <a:rPr lang="en-US" sz="3399" dirty="0">
                <a:solidFill>
                  <a:srgbClr val="000000"/>
                </a:solidFill>
                <a:latin typeface="Helveticish"/>
              </a:rPr>
              <a:t> Bosanac and Rob Davies</a:t>
            </a:r>
          </a:p>
          <a:p>
            <a:pPr marL="734059" lvl="1" indent="-367030" algn="ctr">
              <a:lnSpc>
                <a:spcPts val="4759"/>
              </a:lnSpc>
              <a:buFont typeface="Arial"/>
              <a:buChar char="•"/>
            </a:pPr>
            <a:r>
              <a:rPr lang="en-US" sz="3399" dirty="0">
                <a:solidFill>
                  <a:srgbClr val="000000"/>
                </a:solidFill>
                <a:latin typeface="Helveticish"/>
              </a:rPr>
              <a:t>IBM - https://www.ibm.com/docs/en/ibm-mq/9.1?topic=applications-jms-model</a:t>
            </a:r>
          </a:p>
          <a:p>
            <a:pPr marL="734059" lvl="1" indent="-367030">
              <a:lnSpc>
                <a:spcPts val="4759"/>
              </a:lnSpc>
              <a:buFont typeface="Arial"/>
              <a:buChar char="•"/>
            </a:pPr>
            <a:r>
              <a:rPr lang="en-US" sz="3399" dirty="0">
                <a:solidFill>
                  <a:srgbClr val="000000"/>
                </a:solidFill>
                <a:latin typeface="Helveticish"/>
              </a:rPr>
              <a:t>https://www.openlogic.com/blog/activemq-examples</a:t>
            </a:r>
          </a:p>
          <a:p>
            <a:pPr marL="734059" lvl="1" indent="-367030">
              <a:lnSpc>
                <a:spcPts val="4759"/>
              </a:lnSpc>
              <a:buFont typeface="Arial"/>
              <a:buChar char="•"/>
            </a:pPr>
            <a:r>
              <a:rPr lang="en-US" sz="3399" dirty="0">
                <a:solidFill>
                  <a:srgbClr val="000000"/>
                </a:solidFill>
                <a:latin typeface="Helveticish"/>
              </a:rPr>
              <a:t>https://itnext.io/all-you-need-to-know-about-activemq-76edb977e6a</a:t>
            </a:r>
          </a:p>
          <a:p>
            <a:pPr algn="ctr">
              <a:lnSpc>
                <a:spcPts val="4759"/>
              </a:lnSpc>
            </a:pPr>
            <a:endParaRPr lang="en-US" sz="3399" dirty="0">
              <a:solidFill>
                <a:srgbClr val="000000"/>
              </a:solidFill>
              <a:latin typeface="Helveticish"/>
            </a:endParaRPr>
          </a:p>
        </p:txBody>
      </p:sp>
      <p:sp>
        <p:nvSpPr>
          <p:cNvPr id="7" name="TextBox 3">
            <a:extLst>
              <a:ext uri="{FF2B5EF4-FFF2-40B4-BE49-F238E27FC236}">
                <a16:creationId xmlns:a16="http://schemas.microsoft.com/office/drawing/2014/main" id="{1F4818BD-E274-4235-8431-01CEDA569D94}"/>
              </a:ext>
            </a:extLst>
          </p:cNvPr>
          <p:cNvSpPr txBox="1"/>
          <p:nvPr/>
        </p:nvSpPr>
        <p:spPr>
          <a:xfrm>
            <a:off x="-2971800" y="4145906"/>
            <a:ext cx="13413650" cy="1252394"/>
          </a:xfrm>
          <a:prstGeom prst="rect">
            <a:avLst/>
          </a:prstGeom>
        </p:spPr>
        <p:txBody>
          <a:bodyPr lIns="0" tIns="0" rIns="0" bIns="0" rtlCol="0" anchor="t">
            <a:spAutoFit/>
          </a:bodyPr>
          <a:lstStyle/>
          <a:p>
            <a:pPr algn="ctr">
              <a:lnSpc>
                <a:spcPts val="11200"/>
              </a:lnSpc>
            </a:pPr>
            <a:r>
              <a:rPr lang="hr-HR" sz="6000" dirty="0">
                <a:solidFill>
                  <a:srgbClr val="72419A"/>
                </a:solidFill>
                <a:latin typeface="Helveticish"/>
              </a:rPr>
              <a:t>Further information</a:t>
            </a:r>
            <a:endParaRPr lang="en-US" sz="6000" dirty="0">
              <a:solidFill>
                <a:srgbClr val="72419A"/>
              </a:solidFill>
              <a:latin typeface="Helveticish"/>
            </a:endParaRPr>
          </a:p>
        </p:txBody>
      </p:sp>
      <p:pic>
        <p:nvPicPr>
          <p:cNvPr id="7170" name="Picture 2" descr="ActiveMQ in Action | 9781933988948 | Bruce Snyder | Boeken | bol.com">
            <a:extLst>
              <a:ext uri="{FF2B5EF4-FFF2-40B4-BE49-F238E27FC236}">
                <a16:creationId xmlns:a16="http://schemas.microsoft.com/office/drawing/2014/main" id="{0E1DBE93-070C-4701-AC4E-7D06A9987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2600" y="4457436"/>
            <a:ext cx="4097337" cy="51434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15619C8-39D6-4F6D-B273-019A2051FFE1}"/>
              </a:ext>
            </a:extLst>
          </p:cNvPr>
          <p:cNvSpPr txBox="1"/>
          <p:nvPr/>
        </p:nvSpPr>
        <p:spPr>
          <a:xfrm>
            <a:off x="762000" y="5554622"/>
            <a:ext cx="11662012" cy="1661609"/>
          </a:xfrm>
          <a:prstGeom prst="rect">
            <a:avLst/>
          </a:prstGeom>
          <a:noFill/>
        </p:spPr>
        <p:txBody>
          <a:bodyPr wrap="square">
            <a:spAutoFit/>
          </a:bodyPr>
          <a:lstStyle/>
          <a:p>
            <a:pPr marL="285750" indent="-285750">
              <a:buFont typeface="Arial" panose="020B0604020202020204" pitchFamily="34" charset="0"/>
              <a:buChar char="•"/>
            </a:pPr>
            <a:r>
              <a:rPr lang="en-GB" sz="3399" dirty="0">
                <a:solidFill>
                  <a:srgbClr val="000000"/>
                </a:solidFill>
                <a:latin typeface="Helveticish"/>
              </a:rPr>
              <a:t>All inclusive ActiveMQ book: </a:t>
            </a:r>
            <a:r>
              <a:rPr lang="en-GB" sz="3399" dirty="0">
                <a:solidFill>
                  <a:srgbClr val="000000"/>
                </a:solidFill>
                <a:latin typeface="Helveticish"/>
                <a:hlinkClick r:id="rId4">
                  <a:extLst>
                    <a:ext uri="{A12FA001-AC4F-418D-AE19-62706E023703}">
                      <ahyp:hlinkClr xmlns:ahyp="http://schemas.microsoft.com/office/drawing/2018/hyperlinkcolor" val="tx"/>
                    </a:ext>
                  </a:extLst>
                </a:hlinkClick>
              </a:rPr>
              <a:t>ActiveMQ in Action</a:t>
            </a:r>
            <a:endParaRPr lang="en-GB" sz="3399" dirty="0">
              <a:solidFill>
                <a:srgbClr val="000000"/>
              </a:solidFill>
              <a:latin typeface="Helveticish"/>
            </a:endParaRPr>
          </a:p>
          <a:p>
            <a:pPr marL="285750" indent="-285750">
              <a:buFont typeface="Arial" panose="020B0604020202020204" pitchFamily="34" charset="0"/>
              <a:buChar char="•"/>
            </a:pPr>
            <a:r>
              <a:rPr lang="en-GB" sz="3399" dirty="0">
                <a:solidFill>
                  <a:srgbClr val="000000"/>
                </a:solidFill>
                <a:latin typeface="Helveticish"/>
              </a:rPr>
              <a:t>How to Scale ActiveMQ: </a:t>
            </a:r>
            <a:r>
              <a:rPr lang="en-GB" sz="3399" dirty="0">
                <a:solidFill>
                  <a:srgbClr val="000000"/>
                </a:solidFill>
                <a:latin typeface="Helveticish"/>
                <a:hlinkClick r:id="rId5">
                  <a:extLst>
                    <a:ext uri="{A12FA001-AC4F-418D-AE19-62706E023703}">
                      <ahyp:hlinkClr xmlns:ahyp="http://schemas.microsoft.com/office/drawing/2018/hyperlinkcolor" val="tx"/>
                    </a:ext>
                  </a:extLst>
                </a:hlinkClick>
              </a:rPr>
              <a:t>SlideShare</a:t>
            </a:r>
            <a:endParaRPr lang="en-GB" sz="3399" dirty="0">
              <a:solidFill>
                <a:srgbClr val="000000"/>
              </a:solidFill>
              <a:latin typeface="Helveticish"/>
            </a:endParaRPr>
          </a:p>
          <a:p>
            <a:pPr marL="285750" indent="-285750">
              <a:buFont typeface="Arial" panose="020B0604020202020204" pitchFamily="34" charset="0"/>
              <a:buChar char="•"/>
            </a:pPr>
            <a:r>
              <a:rPr lang="en-GB" sz="3399" dirty="0">
                <a:solidFill>
                  <a:srgbClr val="000000"/>
                </a:solidFill>
                <a:latin typeface="Helveticish"/>
              </a:rPr>
              <a:t>ActiveMQ Supported Protocols: </a:t>
            </a:r>
            <a:r>
              <a:rPr lang="en-GB" sz="3399" dirty="0">
                <a:solidFill>
                  <a:srgbClr val="000000"/>
                </a:solidFill>
                <a:latin typeface="Helveticish"/>
                <a:hlinkClick r:id="rId6">
                  <a:extLst>
                    <a:ext uri="{A12FA001-AC4F-418D-AE19-62706E023703}">
                      <ahyp:hlinkClr xmlns:ahyp="http://schemas.microsoft.com/office/drawing/2018/hyperlinkcolor" val="tx"/>
                    </a:ext>
                  </a:extLst>
                </a:hlinkClick>
              </a:rPr>
              <a:t>Protocols</a:t>
            </a:r>
            <a:endParaRPr lang="en-GB" sz="3399" dirty="0">
              <a:solidFill>
                <a:srgbClr val="000000"/>
              </a:solidFill>
              <a:latin typeface="Helveticish"/>
            </a:endParaRPr>
          </a:p>
        </p:txBody>
      </p:sp>
      <p:sp>
        <p:nvSpPr>
          <p:cNvPr id="6" name="Slide Number Placeholder 5">
            <a:extLst>
              <a:ext uri="{FF2B5EF4-FFF2-40B4-BE49-F238E27FC236}">
                <a16:creationId xmlns:a16="http://schemas.microsoft.com/office/drawing/2014/main" id="{76DEE4CB-6C83-448D-BA07-CC22CCC64658}"/>
              </a:ext>
            </a:extLst>
          </p:cNvPr>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921B3D-0860-4AD5-8410-0FB043B7E631}"/>
              </a:ext>
            </a:extLst>
          </p:cNvPr>
          <p:cNvSpPr txBox="1"/>
          <p:nvPr/>
        </p:nvSpPr>
        <p:spPr>
          <a:xfrm>
            <a:off x="533400" y="647700"/>
            <a:ext cx="9144000" cy="1015663"/>
          </a:xfrm>
          <a:prstGeom prst="rect">
            <a:avLst/>
          </a:prstGeom>
          <a:noFill/>
        </p:spPr>
        <p:txBody>
          <a:bodyPr wrap="square">
            <a:spAutoFit/>
          </a:bodyPr>
          <a:lstStyle/>
          <a:p>
            <a:r>
              <a:rPr lang="en-GB" sz="6000" dirty="0">
                <a:solidFill>
                  <a:srgbClr val="72419A"/>
                </a:solidFill>
                <a:latin typeface="Helveticish"/>
              </a:rPr>
              <a:t>ActiveMQ</a:t>
            </a:r>
            <a:r>
              <a:rPr lang="en-GB" dirty="0"/>
              <a:t> </a:t>
            </a:r>
            <a:r>
              <a:rPr lang="en-GB" sz="6000" dirty="0">
                <a:solidFill>
                  <a:srgbClr val="72419A"/>
                </a:solidFill>
                <a:latin typeface="Helveticish"/>
              </a:rPr>
              <a:t>storage</a:t>
            </a:r>
          </a:p>
        </p:txBody>
      </p:sp>
      <p:sp>
        <p:nvSpPr>
          <p:cNvPr id="4" name="TextBox 3">
            <a:extLst>
              <a:ext uri="{FF2B5EF4-FFF2-40B4-BE49-F238E27FC236}">
                <a16:creationId xmlns:a16="http://schemas.microsoft.com/office/drawing/2014/main" id="{6D03E10D-3523-43E0-AB0E-ABC4ED52795F}"/>
              </a:ext>
            </a:extLst>
          </p:cNvPr>
          <p:cNvSpPr txBox="1"/>
          <p:nvPr/>
        </p:nvSpPr>
        <p:spPr>
          <a:xfrm>
            <a:off x="536713" y="2247900"/>
            <a:ext cx="6248400" cy="4862870"/>
          </a:xfrm>
          <a:prstGeom prst="rect">
            <a:avLst/>
          </a:prstGeom>
          <a:noFill/>
        </p:spPr>
        <p:txBody>
          <a:bodyPr wrap="square" rtlCol="0">
            <a:spAutoFit/>
          </a:bodyPr>
          <a:lstStyle/>
          <a:p>
            <a:r>
              <a:rPr lang="en-GB" sz="2400" b="1" dirty="0">
                <a:solidFill>
                  <a:schemeClr val="tx1">
                    <a:alpha val="60000"/>
                  </a:schemeClr>
                </a:solidFill>
                <a:latin typeface="+mj-lt"/>
              </a:rPr>
              <a:t>Store</a:t>
            </a:r>
          </a:p>
          <a:p>
            <a:pPr lvl="1"/>
            <a:r>
              <a:rPr lang="en-GB" sz="2400" dirty="0">
                <a:solidFill>
                  <a:schemeClr val="tx1">
                    <a:alpha val="60000"/>
                  </a:schemeClr>
                </a:solidFill>
                <a:latin typeface="+mj-lt"/>
              </a:rPr>
              <a:t>% of assigned disk space that has been used up to store persistent messages (</a:t>
            </a:r>
            <a:r>
              <a:rPr lang="en-GB" sz="2400" dirty="0" err="1">
                <a:solidFill>
                  <a:schemeClr val="tx1">
                    <a:alpha val="60000"/>
                  </a:schemeClr>
                </a:solidFill>
                <a:latin typeface="+mj-lt"/>
              </a:rPr>
              <a:t>KahaDB</a:t>
            </a:r>
            <a:r>
              <a:rPr lang="en-GB" sz="2400" dirty="0">
                <a:solidFill>
                  <a:schemeClr val="tx1">
                    <a:alpha val="60000"/>
                  </a:schemeClr>
                </a:solidFill>
                <a:latin typeface="+mj-lt"/>
              </a:rPr>
              <a:t>)</a:t>
            </a:r>
          </a:p>
          <a:p>
            <a:r>
              <a:rPr lang="en-GB" sz="2400" b="1" dirty="0">
                <a:solidFill>
                  <a:schemeClr val="tx1">
                    <a:alpha val="60000"/>
                  </a:schemeClr>
                </a:solidFill>
                <a:latin typeface="+mj-lt"/>
              </a:rPr>
              <a:t>Temp</a:t>
            </a:r>
          </a:p>
          <a:p>
            <a:pPr lvl="1"/>
            <a:r>
              <a:rPr lang="en-GB" sz="2400" dirty="0">
                <a:solidFill>
                  <a:schemeClr val="tx1">
                    <a:alpha val="60000"/>
                  </a:schemeClr>
                </a:solidFill>
                <a:latin typeface="+mj-lt"/>
              </a:rPr>
              <a:t>Assigned of disk storage space % </a:t>
            </a:r>
          </a:p>
          <a:p>
            <a:pPr lvl="1"/>
            <a:r>
              <a:rPr lang="en-GB" sz="2400" dirty="0">
                <a:solidFill>
                  <a:schemeClr val="tx1">
                    <a:alpha val="60000"/>
                  </a:schemeClr>
                </a:solidFill>
                <a:latin typeface="+mj-lt"/>
              </a:rPr>
              <a:t>Is used to store non-persistent messages</a:t>
            </a:r>
          </a:p>
          <a:p>
            <a:r>
              <a:rPr lang="en-GB" sz="2400" b="1" dirty="0">
                <a:solidFill>
                  <a:schemeClr val="tx1">
                    <a:alpha val="60000"/>
                  </a:schemeClr>
                </a:solidFill>
                <a:latin typeface="+mj-lt"/>
              </a:rPr>
              <a:t>Memory</a:t>
            </a:r>
          </a:p>
          <a:p>
            <a:pPr lvl="1"/>
            <a:r>
              <a:rPr lang="en-GB" sz="2400" dirty="0">
                <a:solidFill>
                  <a:schemeClr val="tx1">
                    <a:alpha val="60000"/>
                  </a:schemeClr>
                </a:solidFill>
                <a:latin typeface="+mj-lt"/>
              </a:rPr>
              <a:t>Amount of memory assigned to the broker to keep track of destinations. </a:t>
            </a:r>
          </a:p>
          <a:p>
            <a:pPr lvl="1"/>
            <a:r>
              <a:rPr lang="en-GB" sz="2400" dirty="0">
                <a:solidFill>
                  <a:schemeClr val="tx1">
                    <a:alpha val="60000"/>
                  </a:schemeClr>
                </a:solidFill>
                <a:latin typeface="+mj-lt"/>
              </a:rPr>
              <a:t>Needs to be less than the JVM heap size</a:t>
            </a:r>
            <a:endParaRPr lang="hr-HR" sz="2400" dirty="0">
              <a:solidFill>
                <a:schemeClr val="tx1">
                  <a:alpha val="60000"/>
                </a:schemeClr>
              </a:solidFill>
              <a:latin typeface="+mj-lt"/>
            </a:endParaRPr>
          </a:p>
          <a:p>
            <a:pPr lvl="1" algn="r"/>
            <a:r>
              <a:rPr lang="en-GB" sz="2400" dirty="0">
                <a:solidFill>
                  <a:schemeClr val="tx1">
                    <a:alpha val="60000"/>
                  </a:schemeClr>
                </a:solidFill>
              </a:rPr>
              <a:t>								</a:t>
            </a:r>
            <a:r>
              <a:rPr lang="en-GB" sz="2400" i="1" dirty="0">
                <a:solidFill>
                  <a:schemeClr val="tx1">
                    <a:alpha val="60000"/>
                  </a:schemeClr>
                </a:solidFill>
              </a:rPr>
              <a:t>Source: </a:t>
            </a:r>
            <a:r>
              <a:rPr lang="en-GB" sz="2400" i="1" dirty="0" err="1">
                <a:solidFill>
                  <a:schemeClr val="tx1">
                    <a:alpha val="60000"/>
                  </a:schemeClr>
                </a:solidFill>
                <a:hlinkClick r:id="rId2">
                  <a:extLst>
                    <a:ext uri="{A12FA001-AC4F-418D-AE19-62706E023703}">
                      <ahyp:hlinkClr xmlns:ahyp="http://schemas.microsoft.com/office/drawing/2018/hyperlinkcolor" val="tx"/>
                    </a:ext>
                  </a:extLst>
                </a:hlinkClick>
              </a:rPr>
              <a:t>DZone</a:t>
            </a:r>
            <a:endParaRPr lang="en-GB" sz="2400" i="1" dirty="0">
              <a:solidFill>
                <a:schemeClr val="tx1">
                  <a:alpha val="60000"/>
                </a:schemeClr>
              </a:solidFill>
            </a:endParaRPr>
          </a:p>
          <a:p>
            <a:pPr lvl="1"/>
            <a:endParaRPr lang="en-GB" sz="1100" dirty="0">
              <a:solidFill>
                <a:schemeClr val="tx1">
                  <a:alpha val="60000"/>
                </a:schemeClr>
              </a:solidFill>
            </a:endParaRPr>
          </a:p>
          <a:p>
            <a:pPr marL="457200" lvl="1" indent="0">
              <a:buNone/>
            </a:pPr>
            <a:r>
              <a:rPr lang="en-GB" sz="1100" dirty="0">
                <a:solidFill>
                  <a:schemeClr val="tx1">
                    <a:alpha val="60000"/>
                  </a:schemeClr>
                </a:solidFill>
              </a:rPr>
              <a:t>		</a:t>
            </a:r>
            <a:endParaRPr lang="en-GB" dirty="0"/>
          </a:p>
        </p:txBody>
      </p:sp>
      <p:pic>
        <p:nvPicPr>
          <p:cNvPr id="5" name="Picture 4">
            <a:extLst>
              <a:ext uri="{FF2B5EF4-FFF2-40B4-BE49-F238E27FC236}">
                <a16:creationId xmlns:a16="http://schemas.microsoft.com/office/drawing/2014/main" id="{72222E94-FFA8-4181-BCDE-6045F42F71F2}"/>
              </a:ext>
            </a:extLst>
          </p:cNvPr>
          <p:cNvPicPr>
            <a:picLocks noChangeAspect="1"/>
          </p:cNvPicPr>
          <p:nvPr/>
        </p:nvPicPr>
        <p:blipFill>
          <a:blip r:embed="rId3"/>
          <a:stretch>
            <a:fillRect/>
          </a:stretch>
        </p:blipFill>
        <p:spPr>
          <a:xfrm>
            <a:off x="8294565" y="2628900"/>
            <a:ext cx="8621835" cy="3685833"/>
          </a:xfrm>
          <a:prstGeom prst="rect">
            <a:avLst/>
          </a:prstGeom>
        </p:spPr>
      </p:pic>
      <p:pic>
        <p:nvPicPr>
          <p:cNvPr id="6" name="Picture 5">
            <a:extLst>
              <a:ext uri="{FF2B5EF4-FFF2-40B4-BE49-F238E27FC236}">
                <a16:creationId xmlns:a16="http://schemas.microsoft.com/office/drawing/2014/main" id="{962F0FF2-1E76-4029-AF3E-307318F1C28A}"/>
              </a:ext>
            </a:extLst>
          </p:cNvPr>
          <p:cNvPicPr>
            <a:picLocks noChangeAspect="1"/>
          </p:cNvPicPr>
          <p:nvPr/>
        </p:nvPicPr>
        <p:blipFill>
          <a:blip r:embed="rId4"/>
          <a:stretch>
            <a:fillRect/>
          </a:stretch>
        </p:blipFill>
        <p:spPr>
          <a:xfrm>
            <a:off x="0" y="8378190"/>
            <a:ext cx="1809750" cy="1809750"/>
          </a:xfrm>
          <a:prstGeom prst="rect">
            <a:avLst/>
          </a:prstGeom>
        </p:spPr>
      </p:pic>
      <p:sp>
        <p:nvSpPr>
          <p:cNvPr id="7" name="Slide Number Placeholder 6">
            <a:extLst>
              <a:ext uri="{FF2B5EF4-FFF2-40B4-BE49-F238E27FC236}">
                <a16:creationId xmlns:a16="http://schemas.microsoft.com/office/drawing/2014/main" id="{67401415-356A-4756-A6AF-B6DF19F9E1EC}"/>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995876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5D1976-FD8F-48C4-A050-E069A6392035}"/>
              </a:ext>
            </a:extLst>
          </p:cNvPr>
          <p:cNvSpPr txBox="1"/>
          <p:nvPr/>
        </p:nvSpPr>
        <p:spPr>
          <a:xfrm>
            <a:off x="4191000" y="571500"/>
            <a:ext cx="13106400" cy="1015663"/>
          </a:xfrm>
          <a:prstGeom prst="rect">
            <a:avLst/>
          </a:prstGeom>
          <a:noFill/>
        </p:spPr>
        <p:txBody>
          <a:bodyPr wrap="square" rtlCol="0">
            <a:spAutoFit/>
          </a:bodyPr>
          <a:lstStyle/>
          <a:p>
            <a:r>
              <a:rPr lang="en-GB" sz="6000" dirty="0">
                <a:solidFill>
                  <a:srgbClr val="72419A"/>
                </a:solidFill>
                <a:latin typeface="Helveticish"/>
              </a:rPr>
              <a:t>What the columns mean</a:t>
            </a:r>
          </a:p>
        </p:txBody>
      </p:sp>
      <p:pic>
        <p:nvPicPr>
          <p:cNvPr id="3" name="Picture 2">
            <a:extLst>
              <a:ext uri="{FF2B5EF4-FFF2-40B4-BE49-F238E27FC236}">
                <a16:creationId xmlns:a16="http://schemas.microsoft.com/office/drawing/2014/main" id="{9931B8D6-B7CF-47B1-9A18-221DB011AF2B}"/>
              </a:ext>
            </a:extLst>
          </p:cNvPr>
          <p:cNvPicPr>
            <a:picLocks noChangeAspect="1"/>
          </p:cNvPicPr>
          <p:nvPr/>
        </p:nvPicPr>
        <p:blipFill>
          <a:blip r:embed="rId2"/>
          <a:stretch>
            <a:fillRect/>
          </a:stretch>
        </p:blipFill>
        <p:spPr>
          <a:xfrm>
            <a:off x="0" y="8378190"/>
            <a:ext cx="1809750" cy="1809750"/>
          </a:xfrm>
          <a:prstGeom prst="rect">
            <a:avLst/>
          </a:prstGeom>
        </p:spPr>
      </p:pic>
      <p:sp>
        <p:nvSpPr>
          <p:cNvPr id="5" name="TextBox 4">
            <a:extLst>
              <a:ext uri="{FF2B5EF4-FFF2-40B4-BE49-F238E27FC236}">
                <a16:creationId xmlns:a16="http://schemas.microsoft.com/office/drawing/2014/main" id="{712F8E1D-40BF-44DF-8626-A0EE9413646B}"/>
              </a:ext>
            </a:extLst>
          </p:cNvPr>
          <p:cNvSpPr txBox="1"/>
          <p:nvPr/>
        </p:nvSpPr>
        <p:spPr>
          <a:xfrm>
            <a:off x="609600" y="2171700"/>
            <a:ext cx="16002000" cy="6463308"/>
          </a:xfrm>
          <a:prstGeom prst="rect">
            <a:avLst/>
          </a:prstGeom>
          <a:noFill/>
        </p:spPr>
        <p:txBody>
          <a:bodyPr wrap="square">
            <a:spAutoFit/>
          </a:bodyPr>
          <a:lstStyle/>
          <a:p>
            <a:pPr marL="285750" indent="-285750">
              <a:buFont typeface="Arial" panose="020B0604020202020204" pitchFamily="34" charset="0"/>
              <a:buChar char="•"/>
            </a:pPr>
            <a:r>
              <a:rPr lang="en-GB" sz="4000" b="1" dirty="0"/>
              <a:t>Pending messages </a:t>
            </a:r>
            <a:r>
              <a:rPr lang="en-GB" sz="4000" dirty="0"/>
              <a:t>– Number of currently messages waiting to be delivered</a:t>
            </a:r>
          </a:p>
          <a:p>
            <a:pPr marL="285750" indent="-285750">
              <a:buFont typeface="Arial" panose="020B0604020202020204" pitchFamily="34" charset="0"/>
              <a:buChar char="•"/>
            </a:pPr>
            <a:r>
              <a:rPr lang="en-GB" sz="4000" b="1" dirty="0"/>
              <a:t>Enqueued messages</a:t>
            </a:r>
            <a:r>
              <a:rPr lang="en-GB" sz="4000" dirty="0"/>
              <a:t> – Number of messages waiting to be processed since the last reset.</a:t>
            </a:r>
          </a:p>
          <a:p>
            <a:pPr marL="285750" indent="-285750">
              <a:buFont typeface="Arial" panose="020B0604020202020204" pitchFamily="34" charset="0"/>
              <a:buChar char="•"/>
            </a:pPr>
            <a:r>
              <a:rPr lang="en-GB" sz="4000" b="1" dirty="0"/>
              <a:t>Dequeued messages – </a:t>
            </a:r>
            <a:r>
              <a:rPr lang="en-GB" sz="4000" dirty="0"/>
              <a:t>Delivered messages to their consumers. </a:t>
            </a:r>
          </a:p>
          <a:p>
            <a:pPr marL="285750" indent="-285750">
              <a:buFont typeface="Arial" panose="020B0604020202020204" pitchFamily="34" charset="0"/>
              <a:buChar char="•"/>
            </a:pPr>
            <a:endParaRPr lang="en-GB" sz="4000" b="1" dirty="0"/>
          </a:p>
          <a:p>
            <a:pPr marL="285750" indent="-285750">
              <a:buFont typeface="Arial" panose="020B0604020202020204" pitchFamily="34" charset="0"/>
              <a:buChar char="•"/>
            </a:pPr>
            <a:r>
              <a:rPr lang="en-GB" sz="4000" b="1" dirty="0" err="1"/>
              <a:t>Equeued</a:t>
            </a:r>
            <a:r>
              <a:rPr lang="en-GB" sz="4000" b="1" dirty="0"/>
              <a:t> != Dequeued.</a:t>
            </a:r>
            <a:endParaRPr lang="hr-HR" sz="4000" b="1" dirty="0"/>
          </a:p>
          <a:p>
            <a:pPr marL="285750" indent="-285750">
              <a:buFont typeface="Arial" panose="020B0604020202020204" pitchFamily="34" charset="0"/>
              <a:buChar char="•"/>
            </a:pPr>
            <a:endParaRPr lang="hr-HR" sz="4000" b="1" dirty="0"/>
          </a:p>
          <a:p>
            <a:pPr marL="285750" indent="-285750">
              <a:buFont typeface="Arial" panose="020B0604020202020204" pitchFamily="34" charset="0"/>
              <a:buChar char="•"/>
            </a:pPr>
            <a:endParaRPr lang="hr-HR" sz="4000" b="1" dirty="0"/>
          </a:p>
          <a:p>
            <a:pPr algn="r"/>
            <a:r>
              <a:rPr lang="hr-HR" sz="4000" b="1" dirty="0"/>
              <a:t>												</a:t>
            </a:r>
            <a:r>
              <a:rPr lang="en-GB" sz="2400" i="1" dirty="0"/>
              <a:t>Source: </a:t>
            </a:r>
            <a:r>
              <a:rPr lang="en-GB" sz="2400" i="1" dirty="0" err="1">
                <a:hlinkClick r:id="rId3"/>
              </a:rPr>
              <a:t>stackoverflow</a:t>
            </a:r>
            <a:endParaRPr lang="en-GB" sz="2400" i="1" dirty="0"/>
          </a:p>
          <a:p>
            <a:endParaRPr lang="en-GB" sz="4000" b="1" dirty="0"/>
          </a:p>
        </p:txBody>
      </p:sp>
      <p:sp>
        <p:nvSpPr>
          <p:cNvPr id="6" name="Slide Number Placeholder 5">
            <a:extLst>
              <a:ext uri="{FF2B5EF4-FFF2-40B4-BE49-F238E27FC236}">
                <a16:creationId xmlns:a16="http://schemas.microsoft.com/office/drawing/2014/main" id="{4886DBE4-BD13-4480-B474-0CC20D0E7439}"/>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1383677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9FF623-254C-452D-B611-1A22F43FE45D}"/>
              </a:ext>
            </a:extLst>
          </p:cNvPr>
          <p:cNvSpPr txBox="1"/>
          <p:nvPr/>
        </p:nvSpPr>
        <p:spPr>
          <a:xfrm>
            <a:off x="914510" y="2302001"/>
            <a:ext cx="5258241" cy="5678128"/>
          </a:xfrm>
          <a:prstGeom prst="rect">
            <a:avLst/>
          </a:prstGeom>
        </p:spPr>
        <p:txBody>
          <a:bodyPr vert="horz" lIns="91440" tIns="45720" rIns="91440" bIns="45720" rtlCol="0">
            <a:normAutofit/>
          </a:bodyPr>
          <a:lstStyle/>
          <a:p>
            <a:pPr>
              <a:lnSpc>
                <a:spcPts val="7279"/>
              </a:lnSpc>
              <a:spcAft>
                <a:spcPts val="600"/>
              </a:spcAft>
            </a:pPr>
            <a:r>
              <a:rPr lang="en-US" sz="5199" dirty="0">
                <a:solidFill>
                  <a:srgbClr val="79942E"/>
                </a:solidFill>
                <a:latin typeface="Helveticish"/>
              </a:rPr>
              <a:t>How to send a message with JMS</a:t>
            </a:r>
          </a:p>
        </p:txBody>
      </p:sp>
      <p:sp>
        <p:nvSpPr>
          <p:cNvPr id="8" name="Rectangle 7">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a:extLst>
              <a:ext uri="{FF2B5EF4-FFF2-40B4-BE49-F238E27FC236}">
                <a16:creationId xmlns:a16="http://schemas.microsoft.com/office/drawing/2014/main" id="{CD1E315B-6E21-4E3F-8A70-53D6FFE5F732}"/>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9931463" y="1211389"/>
            <a:ext cx="5383655" cy="7859352"/>
          </a:xfrm>
          <a:prstGeom prst="rect">
            <a:avLst/>
          </a:prstGeom>
          <a:effectLst/>
        </p:spPr>
      </p:pic>
      <p:pic>
        <p:nvPicPr>
          <p:cNvPr id="6" name="Picture 5">
            <a:extLst>
              <a:ext uri="{FF2B5EF4-FFF2-40B4-BE49-F238E27FC236}">
                <a16:creationId xmlns:a16="http://schemas.microsoft.com/office/drawing/2014/main" id="{A1270B25-4681-4E28-8CFD-C05F8BADA81F}"/>
              </a:ext>
            </a:extLst>
          </p:cNvPr>
          <p:cNvPicPr>
            <a:picLocks noChangeAspect="1"/>
          </p:cNvPicPr>
          <p:nvPr/>
        </p:nvPicPr>
        <p:blipFill>
          <a:blip r:embed="rId3"/>
          <a:stretch>
            <a:fillRect/>
          </a:stretch>
        </p:blipFill>
        <p:spPr>
          <a:xfrm>
            <a:off x="0" y="8378190"/>
            <a:ext cx="1809750" cy="1809750"/>
          </a:xfrm>
          <a:prstGeom prst="rect">
            <a:avLst/>
          </a:prstGeom>
        </p:spPr>
      </p:pic>
      <p:sp>
        <p:nvSpPr>
          <p:cNvPr id="4" name="Slide Number Placeholder 3">
            <a:extLst>
              <a:ext uri="{FF2B5EF4-FFF2-40B4-BE49-F238E27FC236}">
                <a16:creationId xmlns:a16="http://schemas.microsoft.com/office/drawing/2014/main" id="{5FFAEED6-99CA-40BC-98B0-AE6013F2B030}"/>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3565345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341DF7-9D3F-483F-AA4E-FF17926DE1D9}"/>
              </a:ext>
            </a:extLst>
          </p:cNvPr>
          <p:cNvSpPr txBox="1"/>
          <p:nvPr/>
        </p:nvSpPr>
        <p:spPr>
          <a:xfrm>
            <a:off x="7543800" y="876300"/>
            <a:ext cx="9144000" cy="8320226"/>
          </a:xfrm>
          <a:prstGeom prst="rect">
            <a:avLst/>
          </a:prstGeom>
          <a:noFill/>
        </p:spPr>
        <p:txBody>
          <a:bodyPr wrap="square">
            <a:spAutoFit/>
          </a:bodyPr>
          <a:lstStyle/>
          <a:p>
            <a:pPr>
              <a:spcAft>
                <a:spcPts val="800"/>
              </a:spcAft>
            </a:pPr>
            <a:r>
              <a:rPr lang="en-GB" sz="1800" b="1" dirty="0">
                <a:effectLst/>
                <a:latin typeface="Arial" panose="020B0604020202020204" pitchFamily="34" charset="0"/>
                <a:ea typeface="Times New Roman" panose="02020603050405020304" pitchFamily="18" charset="0"/>
                <a:cs typeface="Arial" panose="020B0604020202020204" pitchFamily="34" charset="0"/>
              </a:rPr>
              <a:t>AUTO_ACKNOWLEDGE</a:t>
            </a:r>
            <a:endParaRPr lang="en-GB" sz="1800" b="1"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The session automatically acknowledges each message received by the application.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If messages are delivered synchronously to the application, the session acknowledges receipt of a message every time a Receive call completes successfully. If messages are delivered asynchronously, the session acknowledges receipt of a message every time a call to the </a:t>
            </a:r>
            <a:r>
              <a:rPr lang="en-GB" sz="1800" dirty="0" err="1">
                <a:effectLst/>
                <a:latin typeface="Arial" panose="020B0604020202020204" pitchFamily="34" charset="0"/>
                <a:ea typeface="Times New Roman" panose="02020603050405020304" pitchFamily="18" charset="0"/>
                <a:cs typeface="Arial" panose="020B0604020202020204" pitchFamily="34" charset="0"/>
              </a:rPr>
              <a:t>onMessage</a:t>
            </a:r>
            <a:r>
              <a:rPr lang="en-GB" sz="1800" dirty="0">
                <a:effectLst/>
                <a:latin typeface="Arial" panose="020B0604020202020204" pitchFamily="34" charset="0"/>
                <a:ea typeface="Times New Roman" panose="02020603050405020304" pitchFamily="18" charset="0"/>
                <a:cs typeface="Arial" panose="020B0604020202020204" pitchFamily="34" charset="0"/>
              </a:rPr>
              <a:t>() method of a message listener completes successfully.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If the application receives a message successfully, but a failure prevents acknowledgment from occurring, the message becomes available for delivery again. The application must therefore be able to handle a message that is re-delivered.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a:spcAft>
                <a:spcPts val="800"/>
              </a:spcAft>
            </a:pPr>
            <a:r>
              <a:rPr lang="en-GB" sz="1800" b="1" dirty="0">
                <a:effectLst/>
                <a:latin typeface="Arial" panose="020B0604020202020204" pitchFamily="34" charset="0"/>
                <a:ea typeface="Times New Roman" panose="02020603050405020304" pitchFamily="18" charset="0"/>
                <a:cs typeface="Arial" panose="020B0604020202020204" pitchFamily="34" charset="0"/>
              </a:rPr>
              <a:t>DUPS_OK_ACKNOWLEDGE</a:t>
            </a:r>
            <a:endParaRPr lang="en-GB" sz="1800" b="1"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The session acknowledges the messages received by the application at times it selects.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Using this acknowledgment mode reduces the amount of work the session must do, but a failure that prevents message acknowledgment might result in more than one message becoming available for delivery again. The application must therefore be able to handle messages that are re-delivered.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a:spcAft>
                <a:spcPts val="800"/>
              </a:spcAft>
            </a:pPr>
            <a:r>
              <a:rPr lang="en-GB" sz="1800" b="1" dirty="0">
                <a:effectLst/>
                <a:latin typeface="Arial" panose="020B0604020202020204" pitchFamily="34" charset="0"/>
                <a:ea typeface="Times New Roman" panose="02020603050405020304" pitchFamily="18" charset="0"/>
                <a:cs typeface="Arial" panose="020B0604020202020204" pitchFamily="34" charset="0"/>
              </a:rPr>
              <a:t>CLIENT_ACKNOWLEDGE</a:t>
            </a:r>
            <a:endParaRPr lang="en-GB" sz="1800" b="1"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The application acknowledges the messages it receives by calling the Acknowledge method of the Message class.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The application can acknowledge the receipt of each message individually, or it can receive a batch of messages and call the Acknowledge method only for the last message it receives. When the Acknowledge method is called all messages received since the last time the method was called are acknowledged.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0" indent="0">
              <a:buNone/>
            </a:pPr>
            <a:r>
              <a:rPr lang="en-GB" sz="1800" dirty="0"/>
              <a:t>Source: </a:t>
            </a:r>
            <a:r>
              <a:rPr lang="en-GB" sz="1800" dirty="0">
                <a:hlinkClick r:id="rId2"/>
              </a:rPr>
              <a:t>Ibm.com</a:t>
            </a:r>
            <a:endParaRPr lang="en-GB" sz="1800" dirty="0"/>
          </a:p>
        </p:txBody>
      </p:sp>
      <p:sp>
        <p:nvSpPr>
          <p:cNvPr id="5" name="TextBox 4">
            <a:extLst>
              <a:ext uri="{FF2B5EF4-FFF2-40B4-BE49-F238E27FC236}">
                <a16:creationId xmlns:a16="http://schemas.microsoft.com/office/drawing/2014/main" id="{7A0AB0F0-763F-49DF-B2E2-E6C02F8679BA}"/>
              </a:ext>
            </a:extLst>
          </p:cNvPr>
          <p:cNvSpPr txBox="1"/>
          <p:nvPr/>
        </p:nvSpPr>
        <p:spPr>
          <a:xfrm>
            <a:off x="685800" y="1181100"/>
            <a:ext cx="5791200" cy="2492605"/>
          </a:xfrm>
          <a:prstGeom prst="rect">
            <a:avLst/>
          </a:prstGeom>
          <a:noFill/>
        </p:spPr>
        <p:txBody>
          <a:bodyPr wrap="square">
            <a:spAutoFit/>
          </a:bodyPr>
          <a:lstStyle/>
          <a:p>
            <a:r>
              <a:rPr lang="en-GB" sz="5199" dirty="0">
                <a:solidFill>
                  <a:srgbClr val="79942E"/>
                </a:solidFill>
                <a:latin typeface="Helveticish"/>
              </a:rPr>
              <a:t>JMS Sessions Acknowledgment</a:t>
            </a:r>
            <a:r>
              <a:rPr lang="en-GB" sz="1800" dirty="0">
                <a:solidFill>
                  <a:srgbClr val="00B050"/>
                </a:solidFill>
                <a:latin typeface="+mn-lt"/>
              </a:rPr>
              <a:t> </a:t>
            </a:r>
            <a:r>
              <a:rPr lang="en-GB" sz="5199" dirty="0">
                <a:solidFill>
                  <a:srgbClr val="79942E"/>
                </a:solidFill>
                <a:latin typeface="Helveticish"/>
              </a:rPr>
              <a:t>modes</a:t>
            </a:r>
            <a:r>
              <a:rPr lang="en-GB" sz="1800" dirty="0">
                <a:solidFill>
                  <a:srgbClr val="00B050"/>
                </a:solidFill>
                <a:latin typeface="+mn-lt"/>
              </a:rPr>
              <a:t> </a:t>
            </a:r>
            <a:endParaRPr lang="en-GB" dirty="0">
              <a:solidFill>
                <a:srgbClr val="00B050"/>
              </a:solidFill>
            </a:endParaRPr>
          </a:p>
        </p:txBody>
      </p:sp>
      <p:pic>
        <p:nvPicPr>
          <p:cNvPr id="6" name="Picture 5">
            <a:extLst>
              <a:ext uri="{FF2B5EF4-FFF2-40B4-BE49-F238E27FC236}">
                <a16:creationId xmlns:a16="http://schemas.microsoft.com/office/drawing/2014/main" id="{8B352057-D889-46A7-8C99-70499D5D269B}"/>
              </a:ext>
            </a:extLst>
          </p:cNvPr>
          <p:cNvPicPr>
            <a:picLocks noChangeAspect="1"/>
          </p:cNvPicPr>
          <p:nvPr/>
        </p:nvPicPr>
        <p:blipFill>
          <a:blip r:embed="rId3"/>
          <a:stretch>
            <a:fillRect/>
          </a:stretch>
        </p:blipFill>
        <p:spPr>
          <a:xfrm>
            <a:off x="0" y="8378190"/>
            <a:ext cx="1809750" cy="1809750"/>
          </a:xfrm>
          <a:prstGeom prst="rect">
            <a:avLst/>
          </a:prstGeom>
        </p:spPr>
      </p:pic>
      <p:sp>
        <p:nvSpPr>
          <p:cNvPr id="7" name="Slide Number Placeholder 6">
            <a:extLst>
              <a:ext uri="{FF2B5EF4-FFF2-40B4-BE49-F238E27FC236}">
                <a16:creationId xmlns:a16="http://schemas.microsoft.com/office/drawing/2014/main" id="{33A83E88-D522-4DBF-B5A0-23A02497565D}"/>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2195349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76600" y="521701"/>
            <a:ext cx="13245207" cy="1310743"/>
          </a:xfrm>
          <a:prstGeom prst="rect">
            <a:avLst/>
          </a:prstGeom>
        </p:spPr>
        <p:txBody>
          <a:bodyPr lIns="0" tIns="0" rIns="0" bIns="0" rtlCol="0" anchor="t">
            <a:spAutoFit/>
          </a:bodyPr>
          <a:lstStyle/>
          <a:p>
            <a:pPr algn="ctr">
              <a:lnSpc>
                <a:spcPts val="11200"/>
              </a:lnSpc>
            </a:pPr>
            <a:r>
              <a:rPr lang="en-US" sz="8000" dirty="0">
                <a:solidFill>
                  <a:srgbClr val="3E489F"/>
                </a:solidFill>
                <a:latin typeface="Helveticish"/>
              </a:rPr>
              <a:t>Introduction:</a:t>
            </a:r>
          </a:p>
        </p:txBody>
      </p:sp>
      <p:sp>
        <p:nvSpPr>
          <p:cNvPr id="3" name="TextBox 3"/>
          <p:cNvSpPr txBox="1"/>
          <p:nvPr/>
        </p:nvSpPr>
        <p:spPr>
          <a:xfrm>
            <a:off x="304800" y="2394189"/>
            <a:ext cx="10126243" cy="5498621"/>
          </a:xfrm>
          <a:prstGeom prst="rect">
            <a:avLst/>
          </a:prstGeom>
        </p:spPr>
        <p:txBody>
          <a:bodyPr wrap="square" lIns="0" tIns="0" rIns="0" bIns="0" rtlCol="0" anchor="t">
            <a:spAutoFit/>
          </a:bodyPr>
          <a:lstStyle/>
          <a:p>
            <a:pPr marL="881379" lvl="1" indent="-514350">
              <a:lnSpc>
                <a:spcPts val="4759"/>
              </a:lnSpc>
              <a:buFont typeface="+mj-lt"/>
              <a:buAutoNum type="arabicPeriod"/>
            </a:pPr>
            <a:r>
              <a:rPr lang="hr-HR" sz="3399" dirty="0">
                <a:solidFill>
                  <a:srgbClr val="3E489F"/>
                </a:solidFill>
                <a:latin typeface="Open Sans Light"/>
              </a:rPr>
              <a:t>Presentation</a:t>
            </a:r>
          </a:p>
          <a:p>
            <a:pPr marL="1191259" lvl="2" indent="-367030">
              <a:lnSpc>
                <a:spcPts val="4759"/>
              </a:lnSpc>
              <a:buFont typeface="Arial"/>
              <a:buChar char="•"/>
            </a:pPr>
            <a:r>
              <a:rPr lang="en-US" sz="3399" dirty="0">
                <a:solidFill>
                  <a:srgbClr val="000000"/>
                </a:solidFill>
                <a:latin typeface="Open Sans Light"/>
              </a:rPr>
              <a:t>What is ActiveMQ</a:t>
            </a:r>
          </a:p>
          <a:p>
            <a:pPr marL="1191259" lvl="2" indent="-367030">
              <a:lnSpc>
                <a:spcPts val="4759"/>
              </a:lnSpc>
              <a:buFont typeface="Arial"/>
              <a:buChar char="•"/>
            </a:pPr>
            <a:r>
              <a:rPr lang="en-US" sz="3399" dirty="0">
                <a:solidFill>
                  <a:srgbClr val="000000"/>
                </a:solidFill>
                <a:latin typeface="Open Sans Light"/>
              </a:rPr>
              <a:t>When to use </a:t>
            </a:r>
          </a:p>
          <a:p>
            <a:pPr marL="1191259" lvl="2" indent="-367030">
              <a:lnSpc>
                <a:spcPts val="4759"/>
              </a:lnSpc>
              <a:buFont typeface="Arial"/>
              <a:buChar char="•"/>
            </a:pPr>
            <a:r>
              <a:rPr lang="en-US" sz="3399" dirty="0">
                <a:solidFill>
                  <a:srgbClr val="000000"/>
                </a:solidFill>
                <a:latin typeface="Open Sans Light"/>
              </a:rPr>
              <a:t>Java messaging service</a:t>
            </a:r>
            <a:endParaRPr lang="hr-HR" sz="3399" dirty="0">
              <a:solidFill>
                <a:srgbClr val="000000"/>
              </a:solidFill>
              <a:latin typeface="Open Sans Light"/>
            </a:endParaRPr>
          </a:p>
          <a:p>
            <a:pPr marL="1191259" lvl="2" indent="-367030">
              <a:lnSpc>
                <a:spcPts val="4759"/>
              </a:lnSpc>
              <a:buFont typeface="Arial"/>
              <a:buChar char="•"/>
            </a:pPr>
            <a:r>
              <a:rPr lang="hr-HR" sz="3399" dirty="0">
                <a:solidFill>
                  <a:srgbClr val="000000"/>
                </a:solidFill>
                <a:latin typeface="Open Sans Light"/>
              </a:rPr>
              <a:t>Examples</a:t>
            </a:r>
          </a:p>
          <a:p>
            <a:pPr marL="824229" lvl="2">
              <a:lnSpc>
                <a:spcPts val="4759"/>
              </a:lnSpc>
            </a:pPr>
            <a:endParaRPr lang="hr-HR" sz="3399" dirty="0">
              <a:solidFill>
                <a:srgbClr val="000000"/>
              </a:solidFill>
              <a:latin typeface="Open Sans Light"/>
            </a:endParaRPr>
          </a:p>
          <a:p>
            <a:pPr marL="881379" lvl="1" indent="-514350">
              <a:lnSpc>
                <a:spcPts val="4759"/>
              </a:lnSpc>
              <a:buFont typeface="+mj-lt"/>
              <a:buAutoNum type="arabicPeriod"/>
            </a:pPr>
            <a:r>
              <a:rPr lang="hr-HR" sz="3399" dirty="0">
                <a:solidFill>
                  <a:srgbClr val="3E489F"/>
                </a:solidFill>
                <a:latin typeface="Open Sans Light"/>
              </a:rPr>
              <a:t>Demo</a:t>
            </a:r>
            <a:endParaRPr lang="hr-HR" sz="3399" dirty="0">
              <a:solidFill>
                <a:srgbClr val="000000"/>
              </a:solidFill>
              <a:latin typeface="Open Sans Light"/>
            </a:endParaRPr>
          </a:p>
          <a:p>
            <a:pPr marL="881379" lvl="1" indent="-514350">
              <a:lnSpc>
                <a:spcPts val="4759"/>
              </a:lnSpc>
              <a:buFont typeface="+mj-lt"/>
              <a:buAutoNum type="arabicPeriod"/>
            </a:pPr>
            <a:r>
              <a:rPr lang="hr-HR" sz="3399" dirty="0">
                <a:solidFill>
                  <a:srgbClr val="3E489F"/>
                </a:solidFill>
                <a:latin typeface="Open Sans Light"/>
              </a:rPr>
              <a:t>Excercise</a:t>
            </a:r>
          </a:p>
          <a:p>
            <a:pPr marL="881379" lvl="1" indent="-514350">
              <a:lnSpc>
                <a:spcPts val="4759"/>
              </a:lnSpc>
              <a:buFont typeface="+mj-lt"/>
              <a:buAutoNum type="arabicPeriod"/>
            </a:pPr>
            <a:r>
              <a:rPr lang="hr-HR" sz="3399" dirty="0">
                <a:solidFill>
                  <a:srgbClr val="3E489F"/>
                </a:solidFill>
                <a:latin typeface="Open Sans Light"/>
              </a:rPr>
              <a:t>Quizz</a:t>
            </a:r>
          </a:p>
        </p:txBody>
      </p:sp>
      <p:pic>
        <p:nvPicPr>
          <p:cNvPr id="5" name="Picture 4">
            <a:extLst>
              <a:ext uri="{FF2B5EF4-FFF2-40B4-BE49-F238E27FC236}">
                <a16:creationId xmlns:a16="http://schemas.microsoft.com/office/drawing/2014/main" id="{2802A25D-356D-4247-B455-8A111312E63C}"/>
              </a:ext>
            </a:extLst>
          </p:cNvPr>
          <p:cNvPicPr>
            <a:picLocks noChangeAspect="1"/>
          </p:cNvPicPr>
          <p:nvPr/>
        </p:nvPicPr>
        <p:blipFill>
          <a:blip r:embed="rId2"/>
          <a:stretch>
            <a:fillRect/>
          </a:stretch>
        </p:blipFill>
        <p:spPr>
          <a:xfrm>
            <a:off x="8763000" y="2147546"/>
            <a:ext cx="6972300" cy="5707164"/>
          </a:xfrm>
          <a:prstGeom prst="rect">
            <a:avLst/>
          </a:prstGeom>
        </p:spPr>
      </p:pic>
      <p:sp>
        <p:nvSpPr>
          <p:cNvPr id="6" name="Slide Number Placeholder 5">
            <a:extLst>
              <a:ext uri="{FF2B5EF4-FFF2-40B4-BE49-F238E27FC236}">
                <a16:creationId xmlns:a16="http://schemas.microsoft.com/office/drawing/2014/main" id="{21494207-0442-4E31-B9D8-E14510CAD960}"/>
              </a:ext>
            </a:extLst>
          </p:cNvPr>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3F32B-8E45-4C63-8DBD-F23E49A08A1D}"/>
              </a:ext>
            </a:extLst>
          </p:cNvPr>
          <p:cNvSpPr>
            <a:spLocks noGrp="1"/>
          </p:cNvSpPr>
          <p:nvPr>
            <p:ph type="title"/>
          </p:nvPr>
        </p:nvSpPr>
        <p:spPr/>
        <p:txBody>
          <a:bodyPr>
            <a:normAutofit/>
          </a:bodyPr>
          <a:lstStyle/>
          <a:p>
            <a:pPr defTabSz="914400"/>
            <a:r>
              <a:rPr lang="en-GB" sz="5199" dirty="0">
                <a:solidFill>
                  <a:srgbClr val="79942E"/>
                </a:solidFill>
                <a:latin typeface="Helveticish"/>
                <a:ea typeface="+mn-ea"/>
                <a:cs typeface="+mn-cs"/>
              </a:rPr>
              <a:t>What happens when a message is Acknowledged?</a:t>
            </a:r>
          </a:p>
        </p:txBody>
      </p:sp>
      <p:sp>
        <p:nvSpPr>
          <p:cNvPr id="3" name="Content Placeholder 2">
            <a:extLst>
              <a:ext uri="{FF2B5EF4-FFF2-40B4-BE49-F238E27FC236}">
                <a16:creationId xmlns:a16="http://schemas.microsoft.com/office/drawing/2014/main" id="{978B66FF-5503-448B-BA39-D3A04A2F456A}"/>
              </a:ext>
            </a:extLst>
          </p:cNvPr>
          <p:cNvSpPr>
            <a:spLocks noGrp="1"/>
          </p:cNvSpPr>
          <p:nvPr>
            <p:ph idx="1"/>
          </p:nvPr>
        </p:nvSpPr>
        <p:spPr>
          <a:xfrm>
            <a:off x="1277178" y="2171700"/>
            <a:ext cx="15773400" cy="6527007"/>
          </a:xfrm>
        </p:spPr>
        <p:txBody>
          <a:bodyPr/>
          <a:lstStyle/>
          <a:p>
            <a:pPr marL="0" indent="0">
              <a:buNone/>
            </a:pPr>
            <a:endParaRPr lang="en-GB" dirty="0"/>
          </a:p>
          <a:p>
            <a:r>
              <a:rPr lang="en-GB" dirty="0"/>
              <a:t>Once the broker receives signal that a message has been acknowledged it removes it from the persistence storage unit (</a:t>
            </a:r>
            <a:r>
              <a:rPr lang="en-GB" dirty="0" err="1"/>
              <a:t>KahaDB</a:t>
            </a:r>
            <a:r>
              <a:rPr lang="en-GB" dirty="0"/>
              <a:t>)</a:t>
            </a:r>
          </a:p>
        </p:txBody>
      </p:sp>
      <p:pic>
        <p:nvPicPr>
          <p:cNvPr id="4" name="Picture 3">
            <a:extLst>
              <a:ext uri="{FF2B5EF4-FFF2-40B4-BE49-F238E27FC236}">
                <a16:creationId xmlns:a16="http://schemas.microsoft.com/office/drawing/2014/main" id="{732EAD27-153A-4F5A-B02C-02CA1F56BC58}"/>
              </a:ext>
            </a:extLst>
          </p:cNvPr>
          <p:cNvPicPr>
            <a:picLocks noChangeAspect="1"/>
          </p:cNvPicPr>
          <p:nvPr/>
        </p:nvPicPr>
        <p:blipFill>
          <a:blip r:embed="rId2"/>
          <a:stretch>
            <a:fillRect/>
          </a:stretch>
        </p:blipFill>
        <p:spPr>
          <a:xfrm>
            <a:off x="0" y="8378190"/>
            <a:ext cx="1809750" cy="1809750"/>
          </a:xfrm>
          <a:prstGeom prst="rect">
            <a:avLst/>
          </a:prstGeom>
        </p:spPr>
      </p:pic>
      <p:sp>
        <p:nvSpPr>
          <p:cNvPr id="5" name="Slide Number Placeholder 4">
            <a:extLst>
              <a:ext uri="{FF2B5EF4-FFF2-40B4-BE49-F238E27FC236}">
                <a16:creationId xmlns:a16="http://schemas.microsoft.com/office/drawing/2014/main" id="{95C415C6-CFFA-4B93-9818-BF4FF7D0E1E9}"/>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1958420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C135B-6DD8-4C70-BBE0-A4EACDCE5FD4}"/>
              </a:ext>
            </a:extLst>
          </p:cNvPr>
          <p:cNvSpPr>
            <a:spLocks noGrp="1"/>
          </p:cNvSpPr>
          <p:nvPr>
            <p:ph type="title"/>
          </p:nvPr>
        </p:nvSpPr>
        <p:spPr>
          <a:xfrm>
            <a:off x="741561" y="1234249"/>
            <a:ext cx="5258243" cy="2433481"/>
          </a:xfrm>
        </p:spPr>
        <p:txBody>
          <a:bodyPr vert="horz" lIns="137160" tIns="68580" rIns="137160" bIns="68580" rtlCol="0">
            <a:normAutofit fontScale="90000"/>
          </a:bodyPr>
          <a:lstStyle/>
          <a:p>
            <a:r>
              <a:rPr lang="en-US" sz="5199" dirty="0">
                <a:solidFill>
                  <a:srgbClr val="79942E"/>
                </a:solidFill>
                <a:latin typeface="Helveticish"/>
                <a:ea typeface="+mn-ea"/>
                <a:cs typeface="+mn-cs"/>
              </a:rPr>
              <a:t>How to </a:t>
            </a:r>
            <a:r>
              <a:rPr lang="en-US" sz="5199" dirty="0" err="1">
                <a:solidFill>
                  <a:srgbClr val="79942E"/>
                </a:solidFill>
                <a:latin typeface="Helveticish"/>
                <a:ea typeface="+mn-ea"/>
                <a:cs typeface="+mn-cs"/>
              </a:rPr>
              <a:t>to</a:t>
            </a:r>
            <a:r>
              <a:rPr lang="en-US" sz="5199" dirty="0">
                <a:solidFill>
                  <a:srgbClr val="79942E"/>
                </a:solidFill>
                <a:latin typeface="Helveticish"/>
                <a:ea typeface="+mn-ea"/>
                <a:cs typeface="+mn-cs"/>
              </a:rPr>
              <a:t> receive a message with JMS</a:t>
            </a:r>
            <a:endParaRPr lang="en-US" sz="41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2BB20E0-76D3-4B09-86BD-05191B14A1B2}"/>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9204473" y="1211389"/>
            <a:ext cx="6837636" cy="7859352"/>
          </a:xfrm>
          <a:prstGeom prst="rect">
            <a:avLst/>
          </a:prstGeom>
          <a:effectLst/>
        </p:spPr>
      </p:pic>
      <p:pic>
        <p:nvPicPr>
          <p:cNvPr id="8" name="Picture 7">
            <a:extLst>
              <a:ext uri="{FF2B5EF4-FFF2-40B4-BE49-F238E27FC236}">
                <a16:creationId xmlns:a16="http://schemas.microsoft.com/office/drawing/2014/main" id="{B2A26377-1023-4340-BA1A-688084DC3366}"/>
              </a:ext>
            </a:extLst>
          </p:cNvPr>
          <p:cNvPicPr>
            <a:picLocks noChangeAspect="1"/>
          </p:cNvPicPr>
          <p:nvPr/>
        </p:nvPicPr>
        <p:blipFill>
          <a:blip r:embed="rId3"/>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1A92B280-45BE-4D27-9F92-A30590305827}"/>
              </a:ext>
            </a:extLst>
          </p:cNvPr>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519859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0BC8-A8AC-403C-815F-ABB7F66BF34F}"/>
              </a:ext>
            </a:extLst>
          </p:cNvPr>
          <p:cNvSpPr>
            <a:spLocks noGrp="1"/>
          </p:cNvSpPr>
          <p:nvPr>
            <p:ph type="title"/>
          </p:nvPr>
        </p:nvSpPr>
        <p:spPr>
          <a:xfrm>
            <a:off x="973393" y="943899"/>
            <a:ext cx="5258243" cy="2433481"/>
          </a:xfrm>
        </p:spPr>
        <p:txBody>
          <a:bodyPr>
            <a:normAutofit fontScale="90000"/>
          </a:bodyPr>
          <a:lstStyle/>
          <a:p>
            <a:r>
              <a:rPr lang="en-GB" sz="5199" dirty="0">
                <a:solidFill>
                  <a:srgbClr val="C72954"/>
                </a:solidFill>
                <a:latin typeface="Helveticish"/>
                <a:ea typeface="+mn-ea"/>
                <a:cs typeface="+mn-cs"/>
              </a:rPr>
              <a:t>Main Functionality - </a:t>
            </a:r>
            <a:r>
              <a:rPr lang="en-GB" sz="5199" dirty="0" err="1">
                <a:solidFill>
                  <a:srgbClr val="C72954"/>
                </a:solidFill>
                <a:latin typeface="Helveticish"/>
                <a:ea typeface="+mn-ea"/>
                <a:cs typeface="+mn-cs"/>
              </a:rPr>
              <a:t>ChatBoxController</a:t>
            </a:r>
            <a:endParaRPr lang="en-GB" sz="5199" dirty="0">
              <a:solidFill>
                <a:srgbClr val="C72954"/>
              </a:solidFill>
              <a:latin typeface="Helveticish"/>
              <a:ea typeface="+mn-ea"/>
              <a:cs typeface="+mn-cs"/>
            </a:endParaRPr>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 schematic&#10;&#10;Description automatically generated">
            <a:extLst>
              <a:ext uri="{FF2B5EF4-FFF2-40B4-BE49-F238E27FC236}">
                <a16:creationId xmlns:a16="http://schemas.microsoft.com/office/drawing/2014/main" id="{5CAF7FAB-0B50-4181-ACEF-13757809A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8793" y="1315028"/>
            <a:ext cx="9028996" cy="7652074"/>
          </a:xfrm>
          <a:prstGeom prst="rect">
            <a:avLst/>
          </a:prstGeom>
          <a:effectLst/>
        </p:spPr>
      </p:pic>
      <p:pic>
        <p:nvPicPr>
          <p:cNvPr id="7" name="Picture 6">
            <a:extLst>
              <a:ext uri="{FF2B5EF4-FFF2-40B4-BE49-F238E27FC236}">
                <a16:creationId xmlns:a16="http://schemas.microsoft.com/office/drawing/2014/main" id="{029463A8-1EB0-4910-B8FF-F4EF9BA388BB}"/>
              </a:ext>
            </a:extLst>
          </p:cNvPr>
          <p:cNvPicPr>
            <a:picLocks noChangeAspect="1"/>
          </p:cNvPicPr>
          <p:nvPr/>
        </p:nvPicPr>
        <p:blipFill>
          <a:blip r:embed="rId3"/>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F32D72E4-50E9-4BCC-BBFD-31B45BAEBE13}"/>
              </a:ext>
            </a:extLst>
          </p:cNvPr>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827049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75AE1-2DAD-4679-A98C-B24BCB9BF35D}"/>
              </a:ext>
            </a:extLst>
          </p:cNvPr>
          <p:cNvSpPr>
            <a:spLocks noGrp="1"/>
          </p:cNvSpPr>
          <p:nvPr>
            <p:ph type="title"/>
          </p:nvPr>
        </p:nvSpPr>
        <p:spPr/>
        <p:txBody>
          <a:bodyPr>
            <a:normAutofit/>
          </a:bodyPr>
          <a:lstStyle/>
          <a:p>
            <a:r>
              <a:rPr lang="en-GB" sz="4700" dirty="0">
                <a:solidFill>
                  <a:srgbClr val="C72954"/>
                </a:solidFill>
                <a:latin typeface="Helveticish"/>
                <a:ea typeface="+mn-ea"/>
                <a:cs typeface="+mn-cs"/>
              </a:rPr>
              <a:t>Thread creation</a:t>
            </a:r>
          </a:p>
        </p:txBody>
      </p:sp>
      <p:pic>
        <p:nvPicPr>
          <p:cNvPr id="5" name="Content Placeholder 4">
            <a:extLst>
              <a:ext uri="{FF2B5EF4-FFF2-40B4-BE49-F238E27FC236}">
                <a16:creationId xmlns:a16="http://schemas.microsoft.com/office/drawing/2014/main" id="{AC6E6641-F4BD-434A-B28F-AC0E609BD62C}"/>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7300" y="3659424"/>
            <a:ext cx="15773400" cy="4685034"/>
          </a:xfrm>
        </p:spPr>
      </p:pic>
      <p:pic>
        <p:nvPicPr>
          <p:cNvPr id="4" name="Picture 3">
            <a:extLst>
              <a:ext uri="{FF2B5EF4-FFF2-40B4-BE49-F238E27FC236}">
                <a16:creationId xmlns:a16="http://schemas.microsoft.com/office/drawing/2014/main" id="{84B3FEFA-6C38-421A-A88C-3A07DB06B547}"/>
              </a:ext>
            </a:extLst>
          </p:cNvPr>
          <p:cNvPicPr>
            <a:picLocks noChangeAspect="1"/>
          </p:cNvPicPr>
          <p:nvPr/>
        </p:nvPicPr>
        <p:blipFill>
          <a:blip r:embed="rId4"/>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D3BE51A9-5CAF-420A-9680-D52BE512B614}"/>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851848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80A18-A917-4226-ADCE-32BE8CD530F6}"/>
              </a:ext>
            </a:extLst>
          </p:cNvPr>
          <p:cNvSpPr>
            <a:spLocks noGrp="1"/>
          </p:cNvSpPr>
          <p:nvPr>
            <p:ph type="title"/>
          </p:nvPr>
        </p:nvSpPr>
        <p:spPr/>
        <p:txBody>
          <a:bodyPr/>
          <a:lstStyle/>
          <a:p>
            <a:r>
              <a:rPr lang="en-GB" sz="4700" dirty="0">
                <a:solidFill>
                  <a:srgbClr val="C72954"/>
                </a:solidFill>
                <a:latin typeface="Helveticish"/>
                <a:ea typeface="+mn-ea"/>
                <a:cs typeface="+mn-cs"/>
              </a:rPr>
              <a:t>Exercises</a:t>
            </a:r>
            <a:r>
              <a:rPr lang="hr-HR" sz="4700" dirty="0">
                <a:solidFill>
                  <a:srgbClr val="C72954"/>
                </a:solidFill>
                <a:latin typeface="Helveticish"/>
                <a:ea typeface="+mn-ea"/>
                <a:cs typeface="+mn-cs"/>
              </a:rPr>
              <a:t>:</a:t>
            </a:r>
            <a:r>
              <a:rPr lang="en-GB" dirty="0"/>
              <a:t> </a:t>
            </a:r>
            <a:r>
              <a:rPr lang="en-GB" sz="4700" dirty="0">
                <a:solidFill>
                  <a:srgbClr val="C72954"/>
                </a:solidFill>
                <a:latin typeface="Helveticish"/>
                <a:ea typeface="+mn-ea"/>
                <a:cs typeface="+mn-cs"/>
              </a:rPr>
              <a:t>Implement the code</a:t>
            </a:r>
          </a:p>
        </p:txBody>
      </p:sp>
      <p:sp>
        <p:nvSpPr>
          <p:cNvPr id="3" name="Content Placeholder 2">
            <a:extLst>
              <a:ext uri="{FF2B5EF4-FFF2-40B4-BE49-F238E27FC236}">
                <a16:creationId xmlns:a16="http://schemas.microsoft.com/office/drawing/2014/main" id="{3B7D7FE3-38A1-4EF2-ADBD-B74A5F2F2788}"/>
              </a:ext>
            </a:extLst>
          </p:cNvPr>
          <p:cNvSpPr>
            <a:spLocks noGrp="1"/>
          </p:cNvSpPr>
          <p:nvPr>
            <p:ph idx="1"/>
          </p:nvPr>
        </p:nvSpPr>
        <p:spPr>
          <a:xfrm>
            <a:off x="1257300" y="2710446"/>
            <a:ext cx="15773400" cy="6527007"/>
          </a:xfrm>
        </p:spPr>
        <p:txBody>
          <a:bodyPr/>
          <a:lstStyle/>
          <a:p>
            <a:r>
              <a:rPr lang="en-GB" dirty="0"/>
              <a:t>Open the </a:t>
            </a:r>
            <a:r>
              <a:rPr lang="en-GB" b="1" dirty="0" err="1"/>
              <a:t>Chaty_Exercise</a:t>
            </a:r>
            <a:r>
              <a:rPr lang="en-GB" dirty="0"/>
              <a:t> project that exists in the git Repo</a:t>
            </a:r>
          </a:p>
          <a:p>
            <a:pPr lvl="1"/>
            <a:r>
              <a:rPr lang="en-GB" dirty="0"/>
              <a:t>1</a:t>
            </a:r>
            <a:r>
              <a:rPr lang="en-GB" baseline="30000" dirty="0"/>
              <a:t>st</a:t>
            </a:r>
            <a:r>
              <a:rPr lang="en-GB" dirty="0"/>
              <a:t> exercise open Class </a:t>
            </a:r>
            <a:r>
              <a:rPr lang="en-GB" b="1" i="1" dirty="0" err="1"/>
              <a:t>ActiveMQService</a:t>
            </a:r>
            <a:r>
              <a:rPr lang="en-GB" dirty="0"/>
              <a:t> and follow the instructions</a:t>
            </a:r>
          </a:p>
          <a:p>
            <a:pPr lvl="1"/>
            <a:r>
              <a:rPr lang="en-GB" dirty="0"/>
              <a:t>2</a:t>
            </a:r>
            <a:r>
              <a:rPr lang="en-GB" baseline="30000" dirty="0"/>
              <a:t>nd</a:t>
            </a:r>
            <a:r>
              <a:rPr lang="en-GB" dirty="0"/>
              <a:t> exercise open the </a:t>
            </a:r>
            <a:r>
              <a:rPr lang="en-GB" b="1" i="1" dirty="0" err="1"/>
              <a:t>ChatBoxController</a:t>
            </a:r>
            <a:r>
              <a:rPr lang="en-GB" b="1" i="1" dirty="0"/>
              <a:t> – line 143</a:t>
            </a:r>
            <a:r>
              <a:rPr lang="en-GB" dirty="0"/>
              <a:t> and follow the instructions</a:t>
            </a:r>
          </a:p>
          <a:p>
            <a:pPr lvl="1"/>
            <a:r>
              <a:rPr lang="en-GB" dirty="0"/>
              <a:t>3</a:t>
            </a:r>
            <a:r>
              <a:rPr lang="en-GB" baseline="30000" dirty="0"/>
              <a:t>rd</a:t>
            </a:r>
            <a:r>
              <a:rPr lang="en-GB" dirty="0"/>
              <a:t> exercise open the </a:t>
            </a:r>
            <a:r>
              <a:rPr lang="en-GB" b="1" i="1" dirty="0" err="1"/>
              <a:t>ChatUpdaterRunnable</a:t>
            </a:r>
            <a:r>
              <a:rPr lang="en-GB" b="1" dirty="0"/>
              <a:t> </a:t>
            </a:r>
            <a:r>
              <a:rPr lang="en-GB" dirty="0"/>
              <a:t>and follow the instructions</a:t>
            </a:r>
          </a:p>
          <a:p>
            <a:pPr lvl="1"/>
            <a:r>
              <a:rPr lang="en-GB" dirty="0"/>
              <a:t>4</a:t>
            </a:r>
            <a:r>
              <a:rPr lang="en-GB" baseline="30000" dirty="0"/>
              <a:t>th</a:t>
            </a:r>
            <a:r>
              <a:rPr lang="en-GB" dirty="0"/>
              <a:t> exercise open the </a:t>
            </a:r>
            <a:r>
              <a:rPr lang="en-GB" b="1" i="1" dirty="0" err="1"/>
              <a:t>ActiveMQBrokerInfoRetrieverImpl</a:t>
            </a:r>
            <a:r>
              <a:rPr lang="en-GB" dirty="0"/>
              <a:t> class and follow the instructions</a:t>
            </a:r>
          </a:p>
          <a:p>
            <a:pPr lvl="1"/>
            <a:endParaRPr lang="en-GB" dirty="0"/>
          </a:p>
          <a:p>
            <a:pPr marL="685800" lvl="1" indent="0">
              <a:buNone/>
            </a:pPr>
            <a:r>
              <a:rPr lang="en-GB" i="1" dirty="0"/>
              <a:t>User the smaller examples that were provided before, your partner and don’t be afraid to ask questions</a:t>
            </a:r>
          </a:p>
          <a:p>
            <a:endParaRPr lang="en-GB" dirty="0"/>
          </a:p>
        </p:txBody>
      </p:sp>
      <p:pic>
        <p:nvPicPr>
          <p:cNvPr id="4" name="Picture 3">
            <a:extLst>
              <a:ext uri="{FF2B5EF4-FFF2-40B4-BE49-F238E27FC236}">
                <a16:creationId xmlns:a16="http://schemas.microsoft.com/office/drawing/2014/main" id="{43ECC8CB-3CD9-46C3-9790-195A39632016}"/>
              </a:ext>
            </a:extLst>
          </p:cNvPr>
          <p:cNvPicPr>
            <a:picLocks noChangeAspect="1"/>
          </p:cNvPicPr>
          <p:nvPr/>
        </p:nvPicPr>
        <p:blipFill>
          <a:blip r:embed="rId2"/>
          <a:stretch>
            <a:fillRect/>
          </a:stretch>
        </p:blipFill>
        <p:spPr>
          <a:xfrm>
            <a:off x="0" y="8378190"/>
            <a:ext cx="1809750" cy="1809750"/>
          </a:xfrm>
          <a:prstGeom prst="rect">
            <a:avLst/>
          </a:prstGeom>
        </p:spPr>
      </p:pic>
      <p:sp>
        <p:nvSpPr>
          <p:cNvPr id="5" name="Slide Number Placeholder 4">
            <a:extLst>
              <a:ext uri="{FF2B5EF4-FFF2-40B4-BE49-F238E27FC236}">
                <a16:creationId xmlns:a16="http://schemas.microsoft.com/office/drawing/2014/main" id="{523AE476-CBE1-4E71-B978-A2FC0A11B7EC}"/>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3466411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DD7BD-02FA-4DDD-A14F-D35A33D0369C}"/>
              </a:ext>
            </a:extLst>
          </p:cNvPr>
          <p:cNvSpPr>
            <a:spLocks noGrp="1"/>
          </p:cNvSpPr>
          <p:nvPr>
            <p:ph type="title"/>
          </p:nvPr>
        </p:nvSpPr>
        <p:spPr>
          <a:xfrm>
            <a:off x="946404" y="959280"/>
            <a:ext cx="5143500" cy="2578608"/>
          </a:xfrm>
        </p:spPr>
        <p:txBody>
          <a:bodyPr vert="horz" lIns="137160" tIns="68580" rIns="137160" bIns="68580" rtlCol="0" anchor="b">
            <a:normAutofit/>
          </a:bodyPr>
          <a:lstStyle/>
          <a:p>
            <a:r>
              <a:rPr lang="en-US" sz="5199" dirty="0">
                <a:solidFill>
                  <a:srgbClr val="79942E"/>
                </a:solidFill>
                <a:latin typeface="Helveticish"/>
                <a:ea typeface="+mn-ea"/>
                <a:cs typeface="+mn-cs"/>
              </a:rPr>
              <a:t>Request and Reply</a:t>
            </a:r>
          </a:p>
        </p:txBody>
      </p:sp>
      <p:sp>
        <p:nvSpPr>
          <p:cNvPr id="16" name="Content Placeholder 15">
            <a:extLst>
              <a:ext uri="{FF2B5EF4-FFF2-40B4-BE49-F238E27FC236}">
                <a16:creationId xmlns:a16="http://schemas.microsoft.com/office/drawing/2014/main" id="{C6EF9DF9-304C-4B0E-B284-5D4CE0A2DAD1}"/>
              </a:ext>
            </a:extLst>
          </p:cNvPr>
          <p:cNvSpPr>
            <a:spLocks noGrp="1"/>
          </p:cNvSpPr>
          <p:nvPr>
            <p:ph idx="1"/>
          </p:nvPr>
        </p:nvSpPr>
        <p:spPr>
          <a:xfrm>
            <a:off x="946404" y="4210812"/>
            <a:ext cx="5143500" cy="5116068"/>
          </a:xfrm>
        </p:spPr>
        <p:txBody>
          <a:bodyPr anchor="t">
            <a:normAutofit/>
          </a:bodyPr>
          <a:lstStyle/>
          <a:p>
            <a:r>
              <a:rPr lang="en-US" sz="3600" dirty="0">
                <a:latin typeface="+mj-lt"/>
                <a:ea typeface="+mj-ea"/>
                <a:cs typeface="+mj-cs"/>
              </a:rPr>
              <a:t>Messaging Pattern</a:t>
            </a:r>
          </a:p>
          <a:p>
            <a:r>
              <a:rPr lang="en-US" sz="3600" dirty="0">
                <a:latin typeface="+mj-lt"/>
                <a:ea typeface="+mj-ea"/>
                <a:cs typeface="+mj-cs"/>
              </a:rPr>
              <a:t>Really good for decentralized applications</a:t>
            </a:r>
            <a:endParaRPr lang="en-US" sz="3300" dirty="0"/>
          </a:p>
        </p:txBody>
      </p:sp>
      <p:pic>
        <p:nvPicPr>
          <p:cNvPr id="5" name="Content Placeholder 4" descr="Diagram&#10;&#10;Description automatically generated">
            <a:extLst>
              <a:ext uri="{FF2B5EF4-FFF2-40B4-BE49-F238E27FC236}">
                <a16:creationId xmlns:a16="http://schemas.microsoft.com/office/drawing/2014/main" id="{D9D7105C-E856-4741-8D40-119E04EDC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1444" y="2645216"/>
            <a:ext cx="10355580" cy="4996568"/>
          </a:xfrm>
          <a:prstGeom prst="rect">
            <a:avLst/>
          </a:prstGeom>
        </p:spPr>
      </p:pic>
      <p:sp>
        <p:nvSpPr>
          <p:cNvPr id="6" name="TextBox 5">
            <a:extLst>
              <a:ext uri="{FF2B5EF4-FFF2-40B4-BE49-F238E27FC236}">
                <a16:creationId xmlns:a16="http://schemas.microsoft.com/office/drawing/2014/main" id="{C00564E9-BA6F-4303-86B5-681F3D86218B}"/>
              </a:ext>
            </a:extLst>
          </p:cNvPr>
          <p:cNvSpPr txBox="1"/>
          <p:nvPr/>
        </p:nvSpPr>
        <p:spPr>
          <a:xfrm>
            <a:off x="12409715" y="9326880"/>
            <a:ext cx="5878286" cy="507831"/>
          </a:xfrm>
          <a:prstGeom prst="rect">
            <a:avLst/>
          </a:prstGeom>
          <a:noFill/>
        </p:spPr>
        <p:txBody>
          <a:bodyPr wrap="square" rtlCol="0">
            <a:spAutoFit/>
          </a:bodyPr>
          <a:lstStyle/>
          <a:p>
            <a:r>
              <a:rPr lang="en-GB" sz="2700" dirty="0"/>
              <a:t>Source: </a:t>
            </a:r>
            <a:r>
              <a:rPr lang="en-GB" sz="2700" dirty="0">
                <a:hlinkClick r:id="rId4"/>
              </a:rPr>
              <a:t>Enterprise Integration Patterns</a:t>
            </a:r>
            <a:endParaRPr lang="en-GB" sz="2700" dirty="0"/>
          </a:p>
        </p:txBody>
      </p:sp>
      <p:pic>
        <p:nvPicPr>
          <p:cNvPr id="8" name="Picture 7">
            <a:extLst>
              <a:ext uri="{FF2B5EF4-FFF2-40B4-BE49-F238E27FC236}">
                <a16:creationId xmlns:a16="http://schemas.microsoft.com/office/drawing/2014/main" id="{22C0FAAA-B318-450C-BAAA-FFBB9AA8E477}"/>
              </a:ext>
            </a:extLst>
          </p:cNvPr>
          <p:cNvPicPr>
            <a:picLocks noChangeAspect="1"/>
          </p:cNvPicPr>
          <p:nvPr/>
        </p:nvPicPr>
        <p:blipFill>
          <a:blip r:embed="rId5"/>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A7453E5C-0F68-4A29-92E4-4314917B8FCD}"/>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1163713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5FCBB-5F96-4436-B97D-E0449C7FEF0D}"/>
              </a:ext>
            </a:extLst>
          </p:cNvPr>
          <p:cNvSpPr>
            <a:spLocks noGrp="1"/>
          </p:cNvSpPr>
          <p:nvPr>
            <p:ph type="title"/>
          </p:nvPr>
        </p:nvSpPr>
        <p:spPr/>
        <p:txBody>
          <a:bodyPr/>
          <a:lstStyle/>
          <a:p>
            <a:r>
              <a:rPr lang="en-GB" dirty="0">
                <a:solidFill>
                  <a:srgbClr val="3E489F"/>
                </a:solidFill>
              </a:rPr>
              <a:t>Future of ActiveMQ</a:t>
            </a:r>
          </a:p>
        </p:txBody>
      </p:sp>
      <p:sp>
        <p:nvSpPr>
          <p:cNvPr id="3" name="Content Placeholder 2">
            <a:extLst>
              <a:ext uri="{FF2B5EF4-FFF2-40B4-BE49-F238E27FC236}">
                <a16:creationId xmlns:a16="http://schemas.microsoft.com/office/drawing/2014/main" id="{B282AD2E-2AB3-400F-A4F2-3B2E17E02278}"/>
              </a:ext>
            </a:extLst>
          </p:cNvPr>
          <p:cNvSpPr>
            <a:spLocks noGrp="1"/>
          </p:cNvSpPr>
          <p:nvPr>
            <p:ph idx="1"/>
          </p:nvPr>
        </p:nvSpPr>
        <p:spPr/>
        <p:txBody>
          <a:bodyPr>
            <a:normAutofit/>
          </a:bodyPr>
          <a:lstStyle/>
          <a:p>
            <a:r>
              <a:rPr lang="en-GB" dirty="0"/>
              <a:t>Current ActiveMQ 5.X </a:t>
            </a:r>
          </a:p>
          <a:p>
            <a:r>
              <a:rPr lang="en-GB" dirty="0"/>
              <a:t>Will be replaced by ActiveMQ Artemis </a:t>
            </a:r>
            <a:r>
              <a:rPr lang="en-GB" dirty="0">
                <a:sym typeface="Wingdings" panose="05000000000000000000" pitchFamily="2" charset="2"/>
              </a:rPr>
              <a:t> ActiveMQ 6.X</a:t>
            </a:r>
          </a:p>
          <a:p>
            <a:r>
              <a:rPr lang="en-GB" dirty="0"/>
              <a:t>ActiveMQ Artemis has more potential</a:t>
            </a:r>
          </a:p>
          <a:p>
            <a:endParaRPr lang="en-GB" dirty="0"/>
          </a:p>
          <a:p>
            <a:endParaRPr lang="en-GB" dirty="0"/>
          </a:p>
          <a:p>
            <a:pPr marL="0" indent="0">
              <a:buNone/>
            </a:pPr>
            <a:endParaRPr lang="en-GB" dirty="0"/>
          </a:p>
          <a:p>
            <a:pPr marL="0" indent="0">
              <a:buNone/>
            </a:pPr>
            <a:endParaRPr lang="en-GB" dirty="0"/>
          </a:p>
          <a:p>
            <a:pPr marL="0" indent="0">
              <a:buNone/>
            </a:pPr>
            <a:r>
              <a:rPr lang="en-GB" sz="1800" dirty="0"/>
              <a:t>									source: </a:t>
            </a:r>
            <a:r>
              <a:rPr lang="en-GB" sz="1800" dirty="0">
                <a:hlinkClick r:id="rId2"/>
              </a:rPr>
              <a:t>activemq.apache.org</a:t>
            </a:r>
            <a:endParaRPr lang="en-GB" sz="1800" dirty="0"/>
          </a:p>
        </p:txBody>
      </p:sp>
      <p:pic>
        <p:nvPicPr>
          <p:cNvPr id="4" name="Picture 3">
            <a:extLst>
              <a:ext uri="{FF2B5EF4-FFF2-40B4-BE49-F238E27FC236}">
                <a16:creationId xmlns:a16="http://schemas.microsoft.com/office/drawing/2014/main" id="{EBD1FBFF-4D5C-4E76-BDCA-C8A4C8862180}"/>
              </a:ext>
            </a:extLst>
          </p:cNvPr>
          <p:cNvPicPr>
            <a:picLocks noChangeAspect="1"/>
          </p:cNvPicPr>
          <p:nvPr/>
        </p:nvPicPr>
        <p:blipFill>
          <a:blip r:embed="rId3"/>
          <a:stretch>
            <a:fillRect/>
          </a:stretch>
        </p:blipFill>
        <p:spPr>
          <a:xfrm>
            <a:off x="0" y="8378190"/>
            <a:ext cx="1809750" cy="1809750"/>
          </a:xfrm>
          <a:prstGeom prst="rect">
            <a:avLst/>
          </a:prstGeom>
        </p:spPr>
      </p:pic>
      <p:sp>
        <p:nvSpPr>
          <p:cNvPr id="5" name="Slide Number Placeholder 4">
            <a:extLst>
              <a:ext uri="{FF2B5EF4-FFF2-40B4-BE49-F238E27FC236}">
                <a16:creationId xmlns:a16="http://schemas.microsoft.com/office/drawing/2014/main" id="{B47CBF2C-3033-4EE7-BFC4-F5DE01672133}"/>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3621271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293452" y="8493563"/>
            <a:ext cx="18874903" cy="1889598"/>
            <a:chOff x="0" y="0"/>
            <a:chExt cx="7228194" cy="1913890"/>
          </a:xfrm>
        </p:grpSpPr>
        <p:sp>
          <p:nvSpPr>
            <p:cNvPr id="4" name="Freeform 4"/>
            <p:cNvSpPr/>
            <p:nvPr/>
          </p:nvSpPr>
          <p:spPr>
            <a:xfrm>
              <a:off x="0" y="0"/>
              <a:ext cx="7228194" cy="1913890"/>
            </a:xfrm>
            <a:custGeom>
              <a:avLst/>
              <a:gdLst/>
              <a:ahLst/>
              <a:cxnLst/>
              <a:rect l="l" t="t" r="r" b="b"/>
              <a:pathLst>
                <a:path w="7228194" h="1913890">
                  <a:moveTo>
                    <a:pt x="0" y="0"/>
                  </a:moveTo>
                  <a:lnTo>
                    <a:pt x="7228194" y="0"/>
                  </a:lnTo>
                  <a:lnTo>
                    <a:pt x="7228194" y="1913890"/>
                  </a:lnTo>
                  <a:lnTo>
                    <a:pt x="0" y="1913890"/>
                  </a:lnTo>
                  <a:close/>
                </a:path>
              </a:pathLst>
            </a:custGeom>
            <a:solidFill>
              <a:srgbClr val="4049A0"/>
            </a:solidFill>
          </p:spPr>
        </p:sp>
      </p:grpSp>
      <p:sp>
        <p:nvSpPr>
          <p:cNvPr id="5" name="TextBox 5"/>
          <p:cNvSpPr txBox="1"/>
          <p:nvPr/>
        </p:nvSpPr>
        <p:spPr>
          <a:xfrm>
            <a:off x="3810000" y="6844825"/>
            <a:ext cx="9909914" cy="1648738"/>
          </a:xfrm>
          <a:prstGeom prst="rect">
            <a:avLst/>
          </a:prstGeom>
        </p:spPr>
        <p:txBody>
          <a:bodyPr lIns="0" tIns="0" rIns="0" bIns="0" rtlCol="0" anchor="t">
            <a:spAutoFit/>
          </a:bodyPr>
          <a:lstStyle/>
          <a:p>
            <a:pPr algn="ctr">
              <a:lnSpc>
                <a:spcPts val="13179"/>
              </a:lnSpc>
            </a:pPr>
            <a:r>
              <a:rPr lang="en-US" sz="9414" dirty="0">
                <a:solidFill>
                  <a:srgbClr val="4049A0"/>
                </a:solidFill>
                <a:latin typeface="Helveticish"/>
              </a:rPr>
              <a:t>Questions?</a:t>
            </a:r>
          </a:p>
        </p:txBody>
      </p:sp>
      <p:sp>
        <p:nvSpPr>
          <p:cNvPr id="6" name="TextBox 6"/>
          <p:cNvSpPr txBox="1"/>
          <p:nvPr/>
        </p:nvSpPr>
        <p:spPr>
          <a:xfrm>
            <a:off x="11050100" y="9395276"/>
            <a:ext cx="8356581" cy="582295"/>
          </a:xfrm>
          <a:prstGeom prst="rect">
            <a:avLst/>
          </a:prstGeom>
        </p:spPr>
        <p:txBody>
          <a:bodyPr lIns="0" tIns="0" rIns="0" bIns="0" rtlCol="0" anchor="t">
            <a:spAutoFit/>
          </a:bodyPr>
          <a:lstStyle/>
          <a:p>
            <a:pPr algn="ctr">
              <a:lnSpc>
                <a:spcPts val="4759"/>
              </a:lnSpc>
            </a:pPr>
            <a:r>
              <a:rPr lang="en-US" sz="3399">
                <a:solidFill>
                  <a:srgbClr val="FFFFFF"/>
                </a:solidFill>
                <a:latin typeface="Open Sans Light Italics"/>
              </a:rPr>
              <a:t>Thank you for attention!</a:t>
            </a:r>
          </a:p>
        </p:txBody>
      </p:sp>
      <p:pic>
        <p:nvPicPr>
          <p:cNvPr id="6148" name="Picture 4" descr="How to Use Open-Ended Survey Questions +25 Examples | SurveyLegend">
            <a:extLst>
              <a:ext uri="{FF2B5EF4-FFF2-40B4-BE49-F238E27FC236}">
                <a16:creationId xmlns:a16="http://schemas.microsoft.com/office/drawing/2014/main" id="{39B4C116-76A5-4A13-8955-ACAD701538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309429"/>
            <a:ext cx="11430000" cy="6667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AC54C17-0617-4E56-9374-BBCF293358A6}"/>
              </a:ext>
            </a:extLst>
          </p:cNvPr>
          <p:cNvSpPr>
            <a:spLocks noGrp="1"/>
          </p:cNvSpPr>
          <p:nvPr>
            <p:ph type="sldNum" sz="quarter" idx="12"/>
          </p:nvPr>
        </p:nvSpPr>
        <p:spPr/>
        <p:txBody>
          <a:bodyPr/>
          <a:lstStyle/>
          <a:p>
            <a:fld id="{B6F15528-21DE-4FAA-801E-634DDDAF4B2B}" type="slidenum">
              <a:rPr lang="en-US" smtClean="0"/>
              <a:pPr/>
              <a:t>37</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381000" y="896994"/>
            <a:ext cx="6248400" cy="2433481"/>
          </a:xfrm>
          <a:prstGeom prst="rect">
            <a:avLst/>
          </a:prstGeom>
        </p:spPr>
        <p:txBody>
          <a:bodyPr vert="horz" lIns="91440" tIns="45720" rIns="91440" bIns="45720" rtlCol="0" anchor="ctr">
            <a:normAutofit fontScale="85000" lnSpcReduction="20000"/>
          </a:bodyPr>
          <a:lstStyle/>
          <a:p>
            <a:pPr marL="0" lvl="0" indent="0">
              <a:lnSpc>
                <a:spcPct val="90000"/>
              </a:lnSpc>
              <a:spcBef>
                <a:spcPct val="0"/>
              </a:spcBef>
              <a:spcAft>
                <a:spcPts val="600"/>
              </a:spcAft>
            </a:pPr>
            <a:r>
              <a:rPr lang="en-US" sz="8000" dirty="0">
                <a:solidFill>
                  <a:srgbClr val="72419A"/>
                </a:solidFill>
                <a:latin typeface="Helveticish"/>
              </a:rPr>
              <a:t>Message</a:t>
            </a:r>
            <a:r>
              <a:rPr lang="en-US" sz="4400" kern="1200" dirty="0">
                <a:solidFill>
                  <a:schemeClr val="tx1"/>
                </a:solidFill>
                <a:latin typeface="+mj-lt"/>
                <a:ea typeface="+mj-ea"/>
                <a:cs typeface="+mj-cs"/>
              </a:rPr>
              <a:t> </a:t>
            </a:r>
            <a:r>
              <a:rPr lang="en-US" sz="8000" dirty="0">
                <a:solidFill>
                  <a:srgbClr val="72419A"/>
                </a:solidFill>
                <a:latin typeface="Helveticish"/>
              </a:rPr>
              <a:t>oriented Middleware</a:t>
            </a:r>
          </a:p>
        </p:txBody>
      </p:sp>
      <p:sp>
        <p:nvSpPr>
          <p:cNvPr id="4" name="TextBox 4"/>
          <p:cNvSpPr txBox="1"/>
          <p:nvPr/>
        </p:nvSpPr>
        <p:spPr>
          <a:xfrm>
            <a:off x="381002" y="3799566"/>
            <a:ext cx="5258241" cy="567812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000" dirty="0">
                <a:latin typeface="+mj-lt"/>
              </a:rPr>
              <a:t>Message Oriented Middleware is a concept that involves the passing of data between applications using a communication channel that carries self-contained units of information (messages).</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5. Message Oriented Middleware (MOM) - Enterprise Service Bus [Book]">
            <a:extLst>
              <a:ext uri="{FF2B5EF4-FFF2-40B4-BE49-F238E27FC236}">
                <a16:creationId xmlns:a16="http://schemas.microsoft.com/office/drawing/2014/main" id="{E2CE8DF9-2465-4CDD-B06A-6DE108C45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698" y="2931513"/>
            <a:ext cx="9765981" cy="44191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42D4B481-158C-4E85-9517-AC6909949D96}"/>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10" name="TextBox 9">
            <a:extLst>
              <a:ext uri="{FF2B5EF4-FFF2-40B4-BE49-F238E27FC236}">
                <a16:creationId xmlns:a16="http://schemas.microsoft.com/office/drawing/2014/main" id="{5600C4CB-F970-45D5-97C9-C8748F6C6F97}"/>
              </a:ext>
            </a:extLst>
          </p:cNvPr>
          <p:cNvSpPr txBox="1"/>
          <p:nvPr/>
        </p:nvSpPr>
        <p:spPr>
          <a:xfrm>
            <a:off x="7795698" y="9496896"/>
            <a:ext cx="9170504" cy="369332"/>
          </a:xfrm>
          <a:prstGeom prst="rect">
            <a:avLst/>
          </a:prstGeom>
          <a:noFill/>
        </p:spPr>
        <p:txBody>
          <a:bodyPr wrap="square">
            <a:spAutoFit/>
          </a:bodyPr>
          <a:lstStyle/>
          <a:p>
            <a:r>
              <a:rPr lang="en-GB" i="1" dirty="0"/>
              <a:t>https://www.oreilly.com/library/view/enterprise-service-bus/0596006756/ch05.html</a:t>
            </a:r>
          </a:p>
        </p:txBody>
      </p:sp>
      <p:sp>
        <p:nvSpPr>
          <p:cNvPr id="5" name="Slide Number Placeholder 4">
            <a:extLst>
              <a:ext uri="{FF2B5EF4-FFF2-40B4-BE49-F238E27FC236}">
                <a16:creationId xmlns:a16="http://schemas.microsoft.com/office/drawing/2014/main" id="{14D89015-570F-49B1-8C06-7F884BF819C4}"/>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775" y="8195195"/>
            <a:ext cx="1801850" cy="1801850"/>
          </a:xfrm>
          <a:prstGeom prst="rect">
            <a:avLst/>
          </a:prstGeom>
        </p:spPr>
      </p:pic>
      <p:grpSp>
        <p:nvGrpSpPr>
          <p:cNvPr id="3" name="Group 3"/>
          <p:cNvGrpSpPr/>
          <p:nvPr/>
        </p:nvGrpSpPr>
        <p:grpSpPr>
          <a:xfrm>
            <a:off x="2573355" y="2537345"/>
            <a:ext cx="5657850" cy="5657850"/>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4049A0"/>
            </a:solidFill>
          </p:spPr>
        </p:sp>
      </p:grpSp>
      <p:sp>
        <p:nvSpPr>
          <p:cNvPr id="5" name="TextBox 5"/>
          <p:cNvSpPr txBox="1"/>
          <p:nvPr/>
        </p:nvSpPr>
        <p:spPr>
          <a:xfrm>
            <a:off x="3718206" y="1352210"/>
            <a:ext cx="3368149" cy="904240"/>
          </a:xfrm>
          <a:prstGeom prst="rect">
            <a:avLst/>
          </a:prstGeom>
        </p:spPr>
        <p:txBody>
          <a:bodyPr lIns="0" tIns="0" rIns="0" bIns="0" rtlCol="0" anchor="t">
            <a:spAutoFit/>
          </a:bodyPr>
          <a:lstStyle/>
          <a:p>
            <a:pPr algn="ctr">
              <a:lnSpc>
                <a:spcPts val="7279"/>
              </a:lnSpc>
            </a:pPr>
            <a:r>
              <a:rPr lang="en-US" sz="5199" dirty="0">
                <a:solidFill>
                  <a:srgbClr val="79942E"/>
                </a:solidFill>
                <a:latin typeface="Helveticish"/>
              </a:rPr>
              <a:t>WHEN?</a:t>
            </a:r>
          </a:p>
        </p:txBody>
      </p:sp>
      <p:sp>
        <p:nvSpPr>
          <p:cNvPr id="6" name="TextBox 6"/>
          <p:cNvSpPr txBox="1"/>
          <p:nvPr/>
        </p:nvSpPr>
        <p:spPr>
          <a:xfrm>
            <a:off x="10601498" y="1352210"/>
            <a:ext cx="3368149" cy="904240"/>
          </a:xfrm>
          <a:prstGeom prst="rect">
            <a:avLst/>
          </a:prstGeom>
        </p:spPr>
        <p:txBody>
          <a:bodyPr lIns="0" tIns="0" rIns="0" bIns="0" rtlCol="0" anchor="t">
            <a:spAutoFit/>
          </a:bodyPr>
          <a:lstStyle/>
          <a:p>
            <a:pPr algn="ctr">
              <a:lnSpc>
                <a:spcPts val="7279"/>
              </a:lnSpc>
            </a:pPr>
            <a:r>
              <a:rPr lang="en-US" sz="5199">
                <a:solidFill>
                  <a:srgbClr val="79942E"/>
                </a:solidFill>
                <a:latin typeface="Helveticish"/>
              </a:rPr>
              <a:t>WHY?</a:t>
            </a:r>
          </a:p>
        </p:txBody>
      </p:sp>
      <p:sp>
        <p:nvSpPr>
          <p:cNvPr id="7" name="TextBox 7"/>
          <p:cNvSpPr txBox="1"/>
          <p:nvPr/>
        </p:nvSpPr>
        <p:spPr>
          <a:xfrm>
            <a:off x="2851422" y="3314065"/>
            <a:ext cx="5101716" cy="3592195"/>
          </a:xfrm>
          <a:prstGeom prst="rect">
            <a:avLst/>
          </a:prstGeom>
        </p:spPr>
        <p:txBody>
          <a:bodyPr lIns="0" tIns="0" rIns="0" bIns="0" rtlCol="0" anchor="t">
            <a:spAutoFit/>
          </a:bodyPr>
          <a:lstStyle/>
          <a:p>
            <a:pPr algn="ctr">
              <a:lnSpc>
                <a:spcPts val="4759"/>
              </a:lnSpc>
            </a:pPr>
            <a:r>
              <a:rPr lang="en-US" sz="3399">
                <a:solidFill>
                  <a:srgbClr val="F6F1F3"/>
                </a:solidFill>
                <a:latin typeface="Open Sans Light"/>
              </a:rPr>
              <a:t>In 2003, group of open source developers got together to form Apache Geronimo, they realized there is no good message broker.</a:t>
            </a:r>
          </a:p>
        </p:txBody>
      </p:sp>
      <p:grpSp>
        <p:nvGrpSpPr>
          <p:cNvPr id="8" name="Group 8"/>
          <p:cNvGrpSpPr/>
          <p:nvPr/>
        </p:nvGrpSpPr>
        <p:grpSpPr>
          <a:xfrm>
            <a:off x="9628614" y="2537345"/>
            <a:ext cx="5657850" cy="5657850"/>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4049A0"/>
            </a:solidFill>
          </p:spPr>
        </p:sp>
      </p:grpSp>
      <p:sp>
        <p:nvSpPr>
          <p:cNvPr id="10" name="TextBox 10"/>
          <p:cNvSpPr txBox="1"/>
          <p:nvPr/>
        </p:nvSpPr>
        <p:spPr>
          <a:xfrm>
            <a:off x="9960918" y="3314065"/>
            <a:ext cx="4993243" cy="2388235"/>
          </a:xfrm>
          <a:prstGeom prst="rect">
            <a:avLst/>
          </a:prstGeom>
        </p:spPr>
        <p:txBody>
          <a:bodyPr lIns="0" tIns="0" rIns="0" bIns="0" rtlCol="0" anchor="t">
            <a:spAutoFit/>
          </a:bodyPr>
          <a:lstStyle/>
          <a:p>
            <a:pPr algn="ctr">
              <a:lnSpc>
                <a:spcPts val="4759"/>
              </a:lnSpc>
            </a:pPr>
            <a:r>
              <a:rPr lang="en-US" sz="3399" dirty="0">
                <a:solidFill>
                  <a:srgbClr val="F6F1F3"/>
                </a:solidFill>
                <a:latin typeface="Open Sans Light"/>
              </a:rPr>
              <a:t> Most of the MOMs in the market were commercial, closed source, and were costly to buy and support</a:t>
            </a:r>
          </a:p>
        </p:txBody>
      </p:sp>
      <p:sp>
        <p:nvSpPr>
          <p:cNvPr id="12" name="Slide Number Placeholder 11">
            <a:extLst>
              <a:ext uri="{FF2B5EF4-FFF2-40B4-BE49-F238E27FC236}">
                <a16:creationId xmlns:a16="http://schemas.microsoft.com/office/drawing/2014/main" id="{B9A9F403-8B1B-4DCB-ACA5-A9B620C004C7}"/>
              </a:ext>
            </a:extLst>
          </p:cNvPr>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775" y="8195195"/>
            <a:ext cx="1801850" cy="1801850"/>
          </a:xfrm>
          <a:prstGeom prst="rect">
            <a:avLst/>
          </a:prstGeom>
        </p:spPr>
      </p:pic>
      <p:pic>
        <p:nvPicPr>
          <p:cNvPr id="3" name="Picture 3"/>
          <p:cNvPicPr>
            <a:picLocks noChangeAspect="1"/>
          </p:cNvPicPr>
          <p:nvPr/>
        </p:nvPicPr>
        <p:blipFill>
          <a:blip r:embed="rId3"/>
          <a:srcRect/>
          <a:stretch>
            <a:fillRect/>
          </a:stretch>
        </p:blipFill>
        <p:spPr>
          <a:xfrm>
            <a:off x="735772" y="404826"/>
            <a:ext cx="10765210" cy="3375674"/>
          </a:xfrm>
          <a:prstGeom prst="rect">
            <a:avLst/>
          </a:prstGeom>
        </p:spPr>
      </p:pic>
      <p:pic>
        <p:nvPicPr>
          <p:cNvPr id="4" name="Picture 4"/>
          <p:cNvPicPr>
            <a:picLocks noChangeAspect="1"/>
          </p:cNvPicPr>
          <p:nvPr/>
        </p:nvPicPr>
        <p:blipFill>
          <a:blip r:embed="rId4"/>
          <a:srcRect/>
          <a:stretch>
            <a:fillRect/>
          </a:stretch>
        </p:blipFill>
        <p:spPr>
          <a:xfrm>
            <a:off x="2427008" y="4119561"/>
            <a:ext cx="8337365" cy="5396549"/>
          </a:xfrm>
          <a:prstGeom prst="rect">
            <a:avLst/>
          </a:prstGeom>
        </p:spPr>
      </p:pic>
      <p:sp>
        <p:nvSpPr>
          <p:cNvPr id="5" name="TextBox 5"/>
          <p:cNvSpPr txBox="1"/>
          <p:nvPr/>
        </p:nvSpPr>
        <p:spPr>
          <a:xfrm>
            <a:off x="11500982" y="731594"/>
            <a:ext cx="3368149" cy="904240"/>
          </a:xfrm>
          <a:prstGeom prst="rect">
            <a:avLst/>
          </a:prstGeom>
        </p:spPr>
        <p:txBody>
          <a:bodyPr lIns="0" tIns="0" rIns="0" bIns="0" rtlCol="0" anchor="t">
            <a:spAutoFit/>
          </a:bodyPr>
          <a:lstStyle/>
          <a:p>
            <a:pPr algn="ctr">
              <a:lnSpc>
                <a:spcPts val="7279"/>
              </a:lnSpc>
            </a:pPr>
            <a:r>
              <a:rPr lang="en-US" sz="5199" dirty="0">
                <a:solidFill>
                  <a:srgbClr val="79942E"/>
                </a:solidFill>
                <a:latin typeface="Helveticish"/>
              </a:rPr>
              <a:t>HOW?</a:t>
            </a:r>
          </a:p>
        </p:txBody>
      </p:sp>
      <p:sp>
        <p:nvSpPr>
          <p:cNvPr id="7" name="TextBox 7"/>
          <p:cNvSpPr txBox="1"/>
          <p:nvPr/>
        </p:nvSpPr>
        <p:spPr>
          <a:xfrm>
            <a:off x="11690197" y="1653039"/>
            <a:ext cx="6085424" cy="3651962"/>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mj-lt"/>
              </a:rPr>
              <a:t>Applications can rely on ActiveMQ to </a:t>
            </a:r>
            <a:r>
              <a:rPr lang="en-US" sz="3399" dirty="0" err="1">
                <a:solidFill>
                  <a:srgbClr val="000000"/>
                </a:solidFill>
                <a:latin typeface="+mj-lt"/>
              </a:rPr>
              <a:t>deliever</a:t>
            </a:r>
            <a:r>
              <a:rPr lang="en-US" sz="3399" dirty="0">
                <a:solidFill>
                  <a:srgbClr val="000000"/>
                </a:solidFill>
                <a:latin typeface="+mj-lt"/>
              </a:rPr>
              <a:t> messages</a:t>
            </a:r>
          </a:p>
          <a:p>
            <a:pPr marL="734059" lvl="1" indent="-367030">
              <a:lnSpc>
                <a:spcPts val="4759"/>
              </a:lnSpc>
              <a:buFont typeface="Arial"/>
              <a:buChar char="•"/>
            </a:pPr>
            <a:r>
              <a:rPr lang="en-US" sz="3399" dirty="0">
                <a:solidFill>
                  <a:srgbClr val="000000"/>
                </a:solidFill>
                <a:latin typeface="+mj-lt"/>
              </a:rPr>
              <a:t>Applications do not have knowledge of the other ones</a:t>
            </a:r>
          </a:p>
          <a:p>
            <a:pPr algn="ctr">
              <a:lnSpc>
                <a:spcPts val="4759"/>
              </a:lnSpc>
            </a:pPr>
            <a:endParaRPr lang="en-US" sz="3399" dirty="0">
              <a:solidFill>
                <a:srgbClr val="000000"/>
              </a:solidFill>
              <a:latin typeface="Open Sans Light"/>
            </a:endParaRPr>
          </a:p>
        </p:txBody>
      </p:sp>
      <p:sp>
        <p:nvSpPr>
          <p:cNvPr id="8" name="Slide Number Placeholder 7">
            <a:extLst>
              <a:ext uri="{FF2B5EF4-FFF2-40B4-BE49-F238E27FC236}">
                <a16:creationId xmlns:a16="http://schemas.microsoft.com/office/drawing/2014/main" id="{CB96FD23-8187-4914-9C3A-B1EA93509698}"/>
              </a:ext>
            </a:extLst>
          </p:cNvPr>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519430"/>
            <a:ext cx="5284377" cy="904240"/>
          </a:xfrm>
          <a:prstGeom prst="rect">
            <a:avLst/>
          </a:prstGeom>
        </p:spPr>
        <p:txBody>
          <a:bodyPr lIns="0" tIns="0" rIns="0" bIns="0" rtlCol="0" anchor="t">
            <a:spAutoFit/>
          </a:bodyPr>
          <a:lstStyle/>
          <a:p>
            <a:pPr algn="ctr">
              <a:lnSpc>
                <a:spcPts val="7279"/>
              </a:lnSpc>
            </a:pPr>
            <a:r>
              <a:rPr lang="en-US" sz="5199" dirty="0">
                <a:solidFill>
                  <a:srgbClr val="79942E"/>
                </a:solidFill>
                <a:latin typeface="Helveticish"/>
              </a:rPr>
              <a:t>WHEN TO USE?</a:t>
            </a:r>
          </a:p>
        </p:txBody>
      </p:sp>
      <p:sp>
        <p:nvSpPr>
          <p:cNvPr id="3" name="TextBox 3"/>
          <p:cNvSpPr txBox="1"/>
          <p:nvPr/>
        </p:nvSpPr>
        <p:spPr>
          <a:xfrm>
            <a:off x="881462" y="2046445"/>
            <a:ext cx="16624297" cy="3277870"/>
          </a:xfrm>
          <a:prstGeom prst="rect">
            <a:avLst/>
          </a:prstGeom>
        </p:spPr>
        <p:txBody>
          <a:bodyPr lIns="0" tIns="0" rIns="0" bIns="0" rtlCol="0" anchor="t">
            <a:spAutoFit/>
          </a:bodyPr>
          <a:lstStyle/>
          <a:p>
            <a:pPr marL="798828" lvl="1" indent="-399414">
              <a:lnSpc>
                <a:spcPts val="5179"/>
              </a:lnSpc>
              <a:buFont typeface="Arial"/>
              <a:buChar char="•"/>
            </a:pPr>
            <a:r>
              <a:rPr lang="en-US" sz="3699" dirty="0">
                <a:solidFill>
                  <a:srgbClr val="000000"/>
                </a:solidFill>
                <a:latin typeface="Helveticish"/>
              </a:rPr>
              <a:t> </a:t>
            </a:r>
            <a:r>
              <a:rPr lang="en-US" sz="3699" dirty="0">
                <a:solidFill>
                  <a:srgbClr val="000000"/>
                </a:solidFill>
                <a:latin typeface="+mj-lt"/>
              </a:rPr>
              <a:t>Heterogeneous application integration</a:t>
            </a:r>
          </a:p>
          <a:p>
            <a:pPr marL="798828" lvl="1" indent="-399414">
              <a:lnSpc>
                <a:spcPts val="5179"/>
              </a:lnSpc>
              <a:buFont typeface="Arial"/>
              <a:buChar char="•"/>
            </a:pPr>
            <a:r>
              <a:rPr lang="en-US" sz="3699" dirty="0">
                <a:solidFill>
                  <a:srgbClr val="000000"/>
                </a:solidFill>
                <a:latin typeface="+mj-lt"/>
              </a:rPr>
              <a:t> As a replacement for RPC</a:t>
            </a:r>
          </a:p>
          <a:p>
            <a:pPr marL="798828" lvl="1" indent="-399414">
              <a:lnSpc>
                <a:spcPts val="5179"/>
              </a:lnSpc>
              <a:buFont typeface="Arial"/>
              <a:buChar char="•"/>
            </a:pPr>
            <a:r>
              <a:rPr lang="en-US" sz="3699" dirty="0">
                <a:solidFill>
                  <a:srgbClr val="000000"/>
                </a:solidFill>
                <a:latin typeface="+mj-lt"/>
              </a:rPr>
              <a:t> To loosen the coupling between applications</a:t>
            </a:r>
          </a:p>
          <a:p>
            <a:pPr marL="798828" lvl="1" indent="-399414">
              <a:lnSpc>
                <a:spcPts val="5179"/>
              </a:lnSpc>
              <a:buFont typeface="Arial"/>
              <a:buChar char="•"/>
            </a:pPr>
            <a:r>
              <a:rPr lang="en-US" sz="3699" dirty="0">
                <a:solidFill>
                  <a:srgbClr val="000000"/>
                </a:solidFill>
                <a:latin typeface="+mj-lt"/>
              </a:rPr>
              <a:t> As the backbone of an event-driven architecture</a:t>
            </a:r>
          </a:p>
          <a:p>
            <a:pPr marL="798828" lvl="1" indent="-399414">
              <a:lnSpc>
                <a:spcPts val="5179"/>
              </a:lnSpc>
              <a:buFont typeface="Arial"/>
              <a:buChar char="•"/>
            </a:pPr>
            <a:r>
              <a:rPr lang="en-US" sz="3699" dirty="0">
                <a:solidFill>
                  <a:srgbClr val="000000"/>
                </a:solidFill>
                <a:latin typeface="+mj-lt"/>
              </a:rPr>
              <a:t> To improve application scalability</a:t>
            </a:r>
          </a:p>
        </p:txBody>
      </p:sp>
      <p:pic>
        <p:nvPicPr>
          <p:cNvPr id="4" name="Picture 4"/>
          <p:cNvPicPr>
            <a:picLocks noChangeAspect="1"/>
          </p:cNvPicPr>
          <p:nvPr/>
        </p:nvPicPr>
        <p:blipFill>
          <a:blip r:embed="rId2"/>
          <a:srcRect/>
          <a:stretch>
            <a:fillRect/>
          </a:stretch>
        </p:blipFill>
        <p:spPr>
          <a:xfrm>
            <a:off x="127775" y="8195195"/>
            <a:ext cx="1801850" cy="1801850"/>
          </a:xfrm>
          <a:prstGeom prst="rect">
            <a:avLst/>
          </a:prstGeom>
        </p:spPr>
      </p:pic>
      <p:sp>
        <p:nvSpPr>
          <p:cNvPr id="6" name="Slide Number Placeholder 5">
            <a:extLst>
              <a:ext uri="{FF2B5EF4-FFF2-40B4-BE49-F238E27FC236}">
                <a16:creationId xmlns:a16="http://schemas.microsoft.com/office/drawing/2014/main" id="{17C60F6F-6A74-46A8-A621-1640D8F16496}"/>
              </a:ext>
            </a:extLst>
          </p:cNvPr>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rcRect b="8371"/>
          <a:stretch/>
        </p:blipFill>
        <p:spPr>
          <a:xfrm>
            <a:off x="3626979" y="2928409"/>
            <a:ext cx="11034042" cy="5491691"/>
          </a:xfrm>
          <a:prstGeom prst="rect">
            <a:avLst/>
          </a:prstGeom>
        </p:spPr>
      </p:pic>
      <p:pic>
        <p:nvPicPr>
          <p:cNvPr id="3" name="Picture 3"/>
          <p:cNvPicPr>
            <a:picLocks noChangeAspect="1"/>
          </p:cNvPicPr>
          <p:nvPr/>
        </p:nvPicPr>
        <p:blipFill>
          <a:blip r:embed="rId3"/>
          <a:srcRect/>
          <a:stretch>
            <a:fillRect/>
          </a:stretch>
        </p:blipFill>
        <p:spPr>
          <a:xfrm>
            <a:off x="127775" y="8195195"/>
            <a:ext cx="1801850" cy="1801850"/>
          </a:xfrm>
          <a:prstGeom prst="rect">
            <a:avLst/>
          </a:prstGeom>
        </p:spPr>
      </p:pic>
      <p:sp>
        <p:nvSpPr>
          <p:cNvPr id="4" name="TextBox 4"/>
          <p:cNvSpPr txBox="1"/>
          <p:nvPr/>
        </p:nvSpPr>
        <p:spPr>
          <a:xfrm>
            <a:off x="127775" y="519430"/>
            <a:ext cx="9646317" cy="904240"/>
          </a:xfrm>
          <a:prstGeom prst="rect">
            <a:avLst/>
          </a:prstGeom>
        </p:spPr>
        <p:txBody>
          <a:bodyPr lIns="0" tIns="0" rIns="0" bIns="0" rtlCol="0" anchor="t">
            <a:spAutoFit/>
          </a:bodyPr>
          <a:lstStyle/>
          <a:p>
            <a:pPr algn="ctr">
              <a:lnSpc>
                <a:spcPts val="7279"/>
              </a:lnSpc>
            </a:pPr>
            <a:r>
              <a:rPr lang="en-US" sz="5199" dirty="0">
                <a:solidFill>
                  <a:srgbClr val="C72954"/>
                </a:solidFill>
                <a:latin typeface="Helveticish"/>
              </a:rPr>
              <a:t>Java message service (JMS)</a:t>
            </a:r>
          </a:p>
        </p:txBody>
      </p:sp>
      <p:sp>
        <p:nvSpPr>
          <p:cNvPr id="5" name="TextBox 5"/>
          <p:cNvSpPr txBox="1"/>
          <p:nvPr/>
        </p:nvSpPr>
        <p:spPr>
          <a:xfrm>
            <a:off x="669287" y="1735324"/>
            <a:ext cx="16949427" cy="570229"/>
          </a:xfrm>
          <a:prstGeom prst="rect">
            <a:avLst/>
          </a:prstGeom>
        </p:spPr>
        <p:txBody>
          <a:bodyPr lIns="0" tIns="0" rIns="0" bIns="0" rtlCol="0" anchor="t">
            <a:spAutoFit/>
          </a:bodyPr>
          <a:lstStyle/>
          <a:p>
            <a:pPr algn="just">
              <a:lnSpc>
                <a:spcPts val="4420"/>
              </a:lnSpc>
              <a:spcBef>
                <a:spcPct val="0"/>
              </a:spcBef>
            </a:pPr>
            <a:r>
              <a:rPr lang="en-US" sz="3400" dirty="0">
                <a:solidFill>
                  <a:srgbClr val="000000"/>
                </a:solidFill>
                <a:latin typeface="+mj-lt"/>
              </a:rPr>
              <a:t>JMS is an API </a:t>
            </a:r>
            <a:r>
              <a:rPr lang="en-US" sz="3699" dirty="0">
                <a:solidFill>
                  <a:srgbClr val="000000"/>
                </a:solidFill>
                <a:latin typeface="+mj-lt"/>
              </a:rPr>
              <a:t>that</a:t>
            </a:r>
            <a:r>
              <a:rPr lang="en-US" sz="3400" dirty="0">
                <a:solidFill>
                  <a:srgbClr val="000000"/>
                </a:solidFill>
                <a:latin typeface="+mj-lt"/>
              </a:rPr>
              <a:t> abstracts the interaction between messaging clients and MOMs</a:t>
            </a:r>
          </a:p>
        </p:txBody>
      </p:sp>
      <p:sp>
        <p:nvSpPr>
          <p:cNvPr id="7" name="Slide Number Placeholder 6">
            <a:extLst>
              <a:ext uri="{FF2B5EF4-FFF2-40B4-BE49-F238E27FC236}">
                <a16:creationId xmlns:a16="http://schemas.microsoft.com/office/drawing/2014/main" id="{7C22C12B-498D-4A9B-9026-40EAF764C2AE}"/>
              </a:ext>
            </a:extLst>
          </p:cNvPr>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010" r="4591"/>
          <a:stretch>
            <a:fillRect/>
          </a:stretch>
        </p:blipFill>
        <p:spPr>
          <a:xfrm>
            <a:off x="9597904" y="1861685"/>
            <a:ext cx="8406129" cy="5851065"/>
          </a:xfrm>
          <a:prstGeom prst="rect">
            <a:avLst/>
          </a:prstGeom>
        </p:spPr>
      </p:pic>
      <p:sp>
        <p:nvSpPr>
          <p:cNvPr id="3" name="TextBox 3"/>
          <p:cNvSpPr txBox="1"/>
          <p:nvPr/>
        </p:nvSpPr>
        <p:spPr>
          <a:xfrm>
            <a:off x="-2438400" y="266700"/>
            <a:ext cx="9646317" cy="904240"/>
          </a:xfrm>
          <a:prstGeom prst="rect">
            <a:avLst/>
          </a:prstGeom>
        </p:spPr>
        <p:txBody>
          <a:bodyPr lIns="0" tIns="0" rIns="0" bIns="0" rtlCol="0" anchor="t">
            <a:spAutoFit/>
          </a:bodyPr>
          <a:lstStyle/>
          <a:p>
            <a:pPr algn="ctr">
              <a:lnSpc>
                <a:spcPts val="7279"/>
              </a:lnSpc>
            </a:pPr>
            <a:r>
              <a:rPr lang="en-US" sz="5199" dirty="0">
                <a:solidFill>
                  <a:srgbClr val="C72954"/>
                </a:solidFill>
                <a:latin typeface="Helveticish"/>
              </a:rPr>
              <a:t>JMS concepts</a:t>
            </a:r>
          </a:p>
        </p:txBody>
      </p:sp>
      <p:sp>
        <p:nvSpPr>
          <p:cNvPr id="4" name="TextBox 4"/>
          <p:cNvSpPr txBox="1"/>
          <p:nvPr/>
        </p:nvSpPr>
        <p:spPr>
          <a:xfrm>
            <a:off x="10271572" y="8009012"/>
            <a:ext cx="7502009" cy="325119"/>
          </a:xfrm>
          <a:prstGeom prst="rect">
            <a:avLst/>
          </a:prstGeom>
        </p:spPr>
        <p:txBody>
          <a:bodyPr lIns="0" tIns="0" rIns="0" bIns="0" rtlCol="0" anchor="t">
            <a:spAutoFit/>
          </a:bodyPr>
          <a:lstStyle/>
          <a:p>
            <a:pPr algn="ctr">
              <a:lnSpc>
                <a:spcPts val="2660"/>
              </a:lnSpc>
            </a:pPr>
            <a:r>
              <a:rPr lang="en-US" sz="1900" dirty="0">
                <a:solidFill>
                  <a:srgbClr val="797979"/>
                </a:solidFill>
                <a:latin typeface="Open Sans Light Italics"/>
              </a:rPr>
              <a:t>https://www.ibm.com/docs/en/ibm-mq/9.1?topic=applications-jms-model </a:t>
            </a:r>
          </a:p>
        </p:txBody>
      </p:sp>
      <p:sp>
        <p:nvSpPr>
          <p:cNvPr id="5" name="TextBox 5"/>
          <p:cNvSpPr txBox="1"/>
          <p:nvPr/>
        </p:nvSpPr>
        <p:spPr>
          <a:xfrm>
            <a:off x="358256" y="1534860"/>
            <a:ext cx="9270128" cy="8752140"/>
          </a:xfrm>
          <a:prstGeom prst="rect">
            <a:avLst/>
          </a:prstGeom>
        </p:spPr>
        <p:txBody>
          <a:bodyPr lIns="0" tIns="0" rIns="0" bIns="0" rtlCol="0" anchor="t">
            <a:spAutoFit/>
          </a:bodyPr>
          <a:lstStyle/>
          <a:p>
            <a:pPr algn="just">
              <a:lnSpc>
                <a:spcPts val="3831"/>
              </a:lnSpc>
            </a:pPr>
            <a:r>
              <a:rPr lang="en-US" sz="2800" dirty="0">
                <a:solidFill>
                  <a:srgbClr val="79942E"/>
                </a:solidFill>
                <a:latin typeface="Helveticish"/>
              </a:rPr>
              <a:t>Destination</a:t>
            </a:r>
          </a:p>
          <a:p>
            <a:pPr algn="just">
              <a:lnSpc>
                <a:spcPts val="3831"/>
              </a:lnSpc>
            </a:pPr>
            <a:r>
              <a:rPr lang="en-US" sz="2736" dirty="0">
                <a:solidFill>
                  <a:srgbClr val="000000"/>
                </a:solidFill>
                <a:latin typeface="+mj-lt"/>
              </a:rPr>
              <a:t>  where an application sends messages</a:t>
            </a:r>
          </a:p>
          <a:p>
            <a:pPr algn="just">
              <a:lnSpc>
                <a:spcPts val="3831"/>
              </a:lnSpc>
            </a:pPr>
            <a:r>
              <a:rPr lang="en-US" sz="2800" dirty="0" err="1">
                <a:solidFill>
                  <a:srgbClr val="79942E"/>
                </a:solidFill>
                <a:latin typeface="Helveticish"/>
              </a:rPr>
              <a:t>ConnectionFactory</a:t>
            </a:r>
            <a:endParaRPr lang="en-US" sz="2800" dirty="0">
              <a:solidFill>
                <a:srgbClr val="79942E"/>
              </a:solidFill>
              <a:latin typeface="Helveticish"/>
            </a:endParaRPr>
          </a:p>
          <a:p>
            <a:pPr algn="just">
              <a:lnSpc>
                <a:spcPts val="3831"/>
              </a:lnSpc>
            </a:pPr>
            <a:r>
              <a:rPr lang="en-US" sz="2736" dirty="0">
                <a:solidFill>
                  <a:srgbClr val="000000"/>
                </a:solidFill>
                <a:latin typeface="+mj-lt"/>
              </a:rPr>
              <a:t>  set of configuration properties for a connection</a:t>
            </a:r>
          </a:p>
          <a:p>
            <a:pPr algn="just">
              <a:lnSpc>
                <a:spcPts val="3831"/>
              </a:lnSpc>
            </a:pPr>
            <a:r>
              <a:rPr lang="en-US" sz="2800" dirty="0">
                <a:solidFill>
                  <a:srgbClr val="79942E"/>
                </a:solidFill>
                <a:latin typeface="Helveticish"/>
              </a:rPr>
              <a:t>Connection</a:t>
            </a:r>
          </a:p>
          <a:p>
            <a:pPr algn="just">
              <a:lnSpc>
                <a:spcPts val="3831"/>
              </a:lnSpc>
            </a:pPr>
            <a:r>
              <a:rPr lang="en-US" sz="2736" dirty="0">
                <a:solidFill>
                  <a:srgbClr val="000000"/>
                </a:solidFill>
                <a:latin typeface="+mj-lt"/>
              </a:rPr>
              <a:t>  encapsulates an application's active connection to a messaging </a:t>
            </a:r>
            <a:r>
              <a:rPr lang="en-US" sz="2736" dirty="0" err="1">
                <a:solidFill>
                  <a:srgbClr val="000000"/>
                </a:solidFill>
                <a:latin typeface="+mj-lt"/>
              </a:rPr>
              <a:t>server,creates</a:t>
            </a:r>
            <a:r>
              <a:rPr lang="en-US" sz="2736" dirty="0">
                <a:solidFill>
                  <a:srgbClr val="000000"/>
                </a:solidFill>
                <a:latin typeface="+mj-lt"/>
              </a:rPr>
              <a:t> sessions</a:t>
            </a:r>
          </a:p>
          <a:p>
            <a:pPr algn="just">
              <a:lnSpc>
                <a:spcPts val="3831"/>
              </a:lnSpc>
            </a:pPr>
            <a:r>
              <a:rPr lang="en-US" sz="2800" dirty="0">
                <a:solidFill>
                  <a:srgbClr val="79942E"/>
                </a:solidFill>
                <a:latin typeface="Helveticish"/>
              </a:rPr>
              <a:t>Session</a:t>
            </a:r>
          </a:p>
          <a:p>
            <a:pPr>
              <a:lnSpc>
                <a:spcPts val="3831"/>
              </a:lnSpc>
            </a:pPr>
            <a:r>
              <a:rPr lang="en-US" sz="2736" dirty="0">
                <a:solidFill>
                  <a:srgbClr val="000000"/>
                </a:solidFill>
                <a:latin typeface="+mj-lt"/>
              </a:rPr>
              <a:t>  single threaded context for sending and receiving        messages.  create messages, producers, and    consumers. </a:t>
            </a:r>
          </a:p>
          <a:p>
            <a:pPr algn="just">
              <a:lnSpc>
                <a:spcPts val="3831"/>
              </a:lnSpc>
            </a:pPr>
            <a:r>
              <a:rPr lang="en-US" sz="2800" dirty="0">
                <a:solidFill>
                  <a:srgbClr val="79942E"/>
                </a:solidFill>
                <a:latin typeface="Helveticish"/>
              </a:rPr>
              <a:t>Message</a:t>
            </a:r>
          </a:p>
          <a:p>
            <a:pPr algn="just">
              <a:lnSpc>
                <a:spcPts val="3831"/>
              </a:lnSpc>
            </a:pPr>
            <a:r>
              <a:rPr lang="en-US" sz="2736" dirty="0">
                <a:solidFill>
                  <a:srgbClr val="000000"/>
                </a:solidFill>
                <a:latin typeface="+mj-lt"/>
              </a:rPr>
              <a:t>   object that encapsulates a message </a:t>
            </a:r>
          </a:p>
          <a:p>
            <a:pPr algn="just">
              <a:lnSpc>
                <a:spcPts val="3831"/>
              </a:lnSpc>
            </a:pPr>
            <a:r>
              <a:rPr lang="en-US" sz="2800" dirty="0" err="1">
                <a:solidFill>
                  <a:srgbClr val="79942E"/>
                </a:solidFill>
                <a:latin typeface="Helveticish"/>
              </a:rPr>
              <a:t>MessageProducer</a:t>
            </a:r>
            <a:endParaRPr lang="en-US" sz="2800" dirty="0">
              <a:solidFill>
                <a:srgbClr val="79942E"/>
              </a:solidFill>
              <a:latin typeface="Helveticish"/>
            </a:endParaRPr>
          </a:p>
          <a:p>
            <a:pPr algn="just">
              <a:lnSpc>
                <a:spcPts val="3831"/>
              </a:lnSpc>
            </a:pPr>
            <a:r>
              <a:rPr lang="en-US" sz="2736" dirty="0">
                <a:solidFill>
                  <a:srgbClr val="000000"/>
                </a:solidFill>
                <a:latin typeface="+mj-lt"/>
              </a:rPr>
              <a:t>   used to send messages</a:t>
            </a:r>
          </a:p>
          <a:p>
            <a:pPr algn="just">
              <a:lnSpc>
                <a:spcPts val="3831"/>
              </a:lnSpc>
            </a:pPr>
            <a:r>
              <a:rPr lang="en-US" sz="2800" dirty="0" err="1">
                <a:solidFill>
                  <a:srgbClr val="79942E"/>
                </a:solidFill>
                <a:latin typeface="Helveticish"/>
              </a:rPr>
              <a:t>MessageConsumer</a:t>
            </a:r>
            <a:endParaRPr lang="en-US" sz="2800" dirty="0">
              <a:solidFill>
                <a:srgbClr val="79942E"/>
              </a:solidFill>
              <a:latin typeface="Helveticish"/>
            </a:endParaRPr>
          </a:p>
          <a:p>
            <a:pPr algn="just">
              <a:lnSpc>
                <a:spcPts val="3831"/>
              </a:lnSpc>
            </a:pPr>
            <a:r>
              <a:rPr lang="en-US" sz="2736" dirty="0">
                <a:solidFill>
                  <a:srgbClr val="000000"/>
                </a:solidFill>
                <a:latin typeface="+mj-lt"/>
              </a:rPr>
              <a:t>   used to </a:t>
            </a:r>
            <a:r>
              <a:rPr lang="en-US" sz="2736" dirty="0" err="1">
                <a:solidFill>
                  <a:srgbClr val="000000"/>
                </a:solidFill>
                <a:latin typeface="+mj-lt"/>
              </a:rPr>
              <a:t>recieve</a:t>
            </a:r>
            <a:r>
              <a:rPr lang="en-US" sz="2736" dirty="0">
                <a:solidFill>
                  <a:srgbClr val="000000"/>
                </a:solidFill>
                <a:latin typeface="+mj-lt"/>
              </a:rPr>
              <a:t> messages</a:t>
            </a:r>
          </a:p>
          <a:p>
            <a:pPr>
              <a:lnSpc>
                <a:spcPts val="3861"/>
              </a:lnSpc>
            </a:pPr>
            <a:endParaRPr lang="en-US" sz="2736" dirty="0">
              <a:solidFill>
                <a:srgbClr val="000000"/>
              </a:solidFill>
              <a:latin typeface="Helveticish"/>
            </a:endParaRPr>
          </a:p>
          <a:p>
            <a:pPr>
              <a:lnSpc>
                <a:spcPts val="3861"/>
              </a:lnSpc>
            </a:pPr>
            <a:endParaRPr lang="en-US" sz="2736" dirty="0">
              <a:solidFill>
                <a:srgbClr val="000000"/>
              </a:solidFill>
              <a:latin typeface="Helveticish"/>
            </a:endParaRPr>
          </a:p>
        </p:txBody>
      </p:sp>
      <p:sp>
        <p:nvSpPr>
          <p:cNvPr id="7" name="Slide Number Placeholder 6">
            <a:extLst>
              <a:ext uri="{FF2B5EF4-FFF2-40B4-BE49-F238E27FC236}">
                <a16:creationId xmlns:a16="http://schemas.microsoft.com/office/drawing/2014/main" id="{241F1A33-4A18-4839-A5C7-C97B4ABBAE65}"/>
              </a:ext>
            </a:extLst>
          </p:cNvPr>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175</TotalTime>
  <Words>2041</Words>
  <Application>Microsoft Office PowerPoint</Application>
  <PresentationFormat>Custom</PresentationFormat>
  <Paragraphs>287</Paragraphs>
  <Slides>37</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37</vt:i4>
      </vt:variant>
    </vt:vector>
  </HeadingPairs>
  <TitlesOfParts>
    <vt:vector size="48" baseType="lpstr">
      <vt:lpstr>Calibri</vt:lpstr>
      <vt:lpstr>Arimo</vt:lpstr>
      <vt:lpstr>Calibri Light</vt:lpstr>
      <vt:lpstr>Open Sans Light Bold</vt:lpstr>
      <vt:lpstr>Open Sans Light</vt:lpstr>
      <vt:lpstr>Arial</vt:lpstr>
      <vt:lpstr>-apple-system</vt:lpstr>
      <vt:lpstr>Open Sans Light Italics</vt:lpstr>
      <vt:lpstr>Helveticish</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happens when a message is Acknowledged?</vt:lpstr>
      <vt:lpstr>How to to receive a message with JMS</vt:lpstr>
      <vt:lpstr>Main Functionality - ChatBoxController</vt:lpstr>
      <vt:lpstr>Thread creation</vt:lpstr>
      <vt:lpstr>Exercises: Implement the code</vt:lpstr>
      <vt:lpstr>Request and Reply</vt:lpstr>
      <vt:lpstr>Future of ActiveMQ</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ActiveMQ</dc:title>
  <cp:lastModifiedBy>Červar,Karla K.</cp:lastModifiedBy>
  <cp:revision>5</cp:revision>
  <dcterms:created xsi:type="dcterms:W3CDTF">2006-08-16T00:00:00Z</dcterms:created>
  <dcterms:modified xsi:type="dcterms:W3CDTF">2021-11-29T09:23:15Z</dcterms:modified>
  <dc:identifier>DAEqqB2IYvg</dc:identifier>
</cp:coreProperties>
</file>